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9" r:id="rId5"/>
  </p:sldMasterIdLst>
  <p:notesMasterIdLst>
    <p:notesMasterId r:id="rId25"/>
  </p:notesMasterIdLst>
  <p:sldIdLst>
    <p:sldId id="265" r:id="rId6"/>
    <p:sldId id="2147474520" r:id="rId7"/>
    <p:sldId id="2147471526" r:id="rId8"/>
    <p:sldId id="369" r:id="rId9"/>
    <p:sldId id="396" r:id="rId10"/>
    <p:sldId id="2147474521" r:id="rId11"/>
    <p:sldId id="279" r:id="rId12"/>
    <p:sldId id="270" r:id="rId13"/>
    <p:sldId id="275" r:id="rId14"/>
    <p:sldId id="276" r:id="rId15"/>
    <p:sldId id="271" r:id="rId16"/>
    <p:sldId id="274" r:id="rId17"/>
    <p:sldId id="273" r:id="rId18"/>
    <p:sldId id="278" r:id="rId19"/>
    <p:sldId id="2147471889" r:id="rId20"/>
    <p:sldId id="2147471890" r:id="rId21"/>
    <p:sldId id="2147471891" r:id="rId22"/>
    <p:sldId id="268" r:id="rId23"/>
    <p:sldId id="210381315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CF5F01-84E5-9493-B8BC-40B0B8792B65}" v="1" dt="2025-05-07T06:27:29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, Tianshuai" userId="S::tianshuai.liu@intel.com::174ee702-929f-4699-85d6-1ea4d8e1d10a" providerId="AD" clId="Web-{2F4B634C-D126-001C-B83E-CEFD55A44611}"/>
    <pc:docChg chg="modSld">
      <pc:chgData name="Liu, Tianshuai" userId="S::tianshuai.liu@intel.com::174ee702-929f-4699-85d6-1ea4d8e1d10a" providerId="AD" clId="Web-{2F4B634C-D126-001C-B83E-CEFD55A44611}" dt="2025-03-28T03:59:08.761" v="0" actId="1076"/>
      <pc:docMkLst>
        <pc:docMk/>
      </pc:docMkLst>
      <pc:sldChg chg="modSp">
        <pc:chgData name="Liu, Tianshuai" userId="S::tianshuai.liu@intel.com::174ee702-929f-4699-85d6-1ea4d8e1d10a" providerId="AD" clId="Web-{2F4B634C-D126-001C-B83E-CEFD55A44611}" dt="2025-03-28T03:59:08.761" v="0" actId="1076"/>
        <pc:sldMkLst>
          <pc:docMk/>
          <pc:sldMk cId="1464115926" sldId="276"/>
        </pc:sldMkLst>
        <pc:picChg chg="mod">
          <ac:chgData name="Liu, Tianshuai" userId="S::tianshuai.liu@intel.com::174ee702-929f-4699-85d6-1ea4d8e1d10a" providerId="AD" clId="Web-{2F4B634C-D126-001C-B83E-CEFD55A44611}" dt="2025-03-28T03:59:08.761" v="0" actId="1076"/>
          <ac:picMkLst>
            <pc:docMk/>
            <pc:sldMk cId="1464115926" sldId="276"/>
            <ac:picMk id="10" creationId="{52C3AE22-05BD-9C9E-B828-AA213C240E36}"/>
          </ac:picMkLst>
        </pc:picChg>
      </pc:sldChg>
    </pc:docChg>
  </pc:docChgLst>
  <pc:docChgLst>
    <pc:chgData name="George, Priyan" userId="S::priyan.george@intel.com::4f2f0e52-f5c7-4a16-83e3-9e6ace86ab45" providerId="AD" clId="Web-{4A48AF1F-52E9-BF59-EEBB-865D98CBB9C2}"/>
    <pc:docChg chg="modSld">
      <pc:chgData name="George, Priyan" userId="S::priyan.george@intel.com::4f2f0e52-f5c7-4a16-83e3-9e6ace86ab45" providerId="AD" clId="Web-{4A48AF1F-52E9-BF59-EEBB-865D98CBB9C2}" dt="2023-03-15T14:53:24.806" v="11" actId="1076"/>
      <pc:docMkLst>
        <pc:docMk/>
      </pc:docMkLst>
      <pc:sldChg chg="modSp">
        <pc:chgData name="George, Priyan" userId="S::priyan.george@intel.com::4f2f0e52-f5c7-4a16-83e3-9e6ace86ab45" providerId="AD" clId="Web-{4A48AF1F-52E9-BF59-EEBB-865D98CBB9C2}" dt="2023-03-15T14:53:24.806" v="11" actId="1076"/>
        <pc:sldMkLst>
          <pc:docMk/>
          <pc:sldMk cId="3943395396" sldId="2147471526"/>
        </pc:sldMkLst>
        <pc:spChg chg="mod">
          <ac:chgData name="George, Priyan" userId="S::priyan.george@intel.com::4f2f0e52-f5c7-4a16-83e3-9e6ace86ab45" providerId="AD" clId="Web-{4A48AF1F-52E9-BF59-EEBB-865D98CBB9C2}" dt="2023-03-15T14:53:24.806" v="11" actId="1076"/>
          <ac:spMkLst>
            <pc:docMk/>
            <pc:sldMk cId="3943395396" sldId="2147471526"/>
            <ac:spMk id="3" creationId="{CBE6EF30-2BCC-4102-8924-3361BB1C39D3}"/>
          </ac:spMkLst>
        </pc:spChg>
        <pc:spChg chg="mod">
          <ac:chgData name="George, Priyan" userId="S::priyan.george@intel.com::4f2f0e52-f5c7-4a16-83e3-9e6ace86ab45" providerId="AD" clId="Web-{4A48AF1F-52E9-BF59-EEBB-865D98CBB9C2}" dt="2023-03-15T14:53:20.399" v="9" actId="1076"/>
          <ac:spMkLst>
            <pc:docMk/>
            <pc:sldMk cId="3943395396" sldId="2147471526"/>
            <ac:spMk id="7" creationId="{3D9BF3EA-83A2-4D18-A35D-91F9E177EF64}"/>
          </ac:spMkLst>
        </pc:spChg>
        <pc:spChg chg="mod">
          <ac:chgData name="George, Priyan" userId="S::priyan.george@intel.com::4f2f0e52-f5c7-4a16-83e3-9e6ace86ab45" providerId="AD" clId="Web-{4A48AF1F-52E9-BF59-EEBB-865D98CBB9C2}" dt="2023-03-15T14:51:31.209" v="2" actId="1076"/>
          <ac:spMkLst>
            <pc:docMk/>
            <pc:sldMk cId="3943395396" sldId="2147471526"/>
            <ac:spMk id="8" creationId="{23B421CD-2DAC-4127-8836-1F71A3EF7D16}"/>
          </ac:spMkLst>
        </pc:spChg>
        <pc:spChg chg="mod">
          <ac:chgData name="George, Priyan" userId="S::priyan.george@intel.com::4f2f0e52-f5c7-4a16-83e3-9e6ace86ab45" providerId="AD" clId="Web-{4A48AF1F-52E9-BF59-EEBB-865D98CBB9C2}" dt="2023-03-15T14:53:17.462" v="8" actId="1076"/>
          <ac:spMkLst>
            <pc:docMk/>
            <pc:sldMk cId="3943395396" sldId="2147471526"/>
            <ac:spMk id="11" creationId="{633A4AA3-07CB-2D4C-B437-84AEBCDE95C0}"/>
          </ac:spMkLst>
        </pc:spChg>
        <pc:picChg chg="mod">
          <ac:chgData name="George, Priyan" userId="S::priyan.george@intel.com::4f2f0e52-f5c7-4a16-83e3-9e6ace86ab45" providerId="AD" clId="Web-{4A48AF1F-52E9-BF59-EEBB-865D98CBB9C2}" dt="2023-03-15T14:53:23.462" v="10" actId="1076"/>
          <ac:picMkLst>
            <pc:docMk/>
            <pc:sldMk cId="3943395396" sldId="2147471526"/>
            <ac:picMk id="10" creationId="{1EA90275-9FA1-B7D4-2DB7-5E8580F687BE}"/>
          </ac:picMkLst>
        </pc:picChg>
      </pc:sldChg>
    </pc:docChg>
  </pc:docChgLst>
  <pc:docChgLst>
    <pc:chgData name="Karasik, Alex" userId="S::alex.karasik@intel.com::8166bc58-560c-4aa1-9fc3-6b32c5bd8c6d" providerId="AD" clId="Web-{AE60F97D-851E-0C10-C6DD-FC8834EDA6AF}"/>
    <pc:docChg chg="modSld">
      <pc:chgData name="Karasik, Alex" userId="S::alex.karasik@intel.com::8166bc58-560c-4aa1-9fc3-6b32c5bd8c6d" providerId="AD" clId="Web-{AE60F97D-851E-0C10-C6DD-FC8834EDA6AF}" dt="2024-09-26T08:51:37.275" v="1" actId="1076"/>
      <pc:docMkLst>
        <pc:docMk/>
      </pc:docMkLst>
      <pc:sldChg chg="modSp">
        <pc:chgData name="Karasik, Alex" userId="S::alex.karasik@intel.com::8166bc58-560c-4aa1-9fc3-6b32c5bd8c6d" providerId="AD" clId="Web-{AE60F97D-851E-0C10-C6DD-FC8834EDA6AF}" dt="2024-09-26T08:51:37.275" v="1" actId="1076"/>
        <pc:sldMkLst>
          <pc:docMk/>
          <pc:sldMk cId="2104214181" sldId="2147471890"/>
        </pc:sldMkLst>
        <pc:picChg chg="mod">
          <ac:chgData name="Karasik, Alex" userId="S::alex.karasik@intel.com::8166bc58-560c-4aa1-9fc3-6b32c5bd8c6d" providerId="AD" clId="Web-{AE60F97D-851E-0C10-C6DD-FC8834EDA6AF}" dt="2024-09-26T08:51:37.275" v="1" actId="1076"/>
          <ac:picMkLst>
            <pc:docMk/>
            <pc:sldMk cId="2104214181" sldId="2147471890"/>
            <ac:picMk id="10" creationId="{D811897B-FB39-4D44-890F-54F4DEA0FF4B}"/>
          </ac:picMkLst>
        </pc:picChg>
      </pc:sldChg>
    </pc:docChg>
  </pc:docChgLst>
  <pc:docChgLst>
    <pc:chgData name="Rajagopalan, VijayabaskarX" userId="S::vijayabaskarx.rajagopalan@intel.com::c5b78c64-0ec7-4c35-b33d-2a71ef9a2945" providerId="AD" clId="Web-{F8BCCAD4-F7C9-5BB3-C7BE-F9AF690597EF}"/>
    <pc:docChg chg="modSld">
      <pc:chgData name="Rajagopalan, VijayabaskarX" userId="S::vijayabaskarx.rajagopalan@intel.com::c5b78c64-0ec7-4c35-b33d-2a71ef9a2945" providerId="AD" clId="Web-{F8BCCAD4-F7C9-5BB3-C7BE-F9AF690597EF}" dt="2024-07-29T13:27:33.284" v="1" actId="1076"/>
      <pc:docMkLst>
        <pc:docMk/>
      </pc:docMkLst>
      <pc:sldChg chg="modSp">
        <pc:chgData name="Rajagopalan, VijayabaskarX" userId="S::vijayabaskarx.rajagopalan@intel.com::c5b78c64-0ec7-4c35-b33d-2a71ef9a2945" providerId="AD" clId="Web-{F8BCCAD4-F7C9-5BB3-C7BE-F9AF690597EF}" dt="2024-07-29T13:27:33.284" v="1" actId="1076"/>
        <pc:sldMkLst>
          <pc:docMk/>
          <pc:sldMk cId="1464115926" sldId="276"/>
        </pc:sldMkLst>
        <pc:picChg chg="mod">
          <ac:chgData name="Rajagopalan, VijayabaskarX" userId="S::vijayabaskarx.rajagopalan@intel.com::c5b78c64-0ec7-4c35-b33d-2a71ef9a2945" providerId="AD" clId="Web-{F8BCCAD4-F7C9-5BB3-C7BE-F9AF690597EF}" dt="2024-07-29T13:27:33.284" v="1" actId="1076"/>
          <ac:picMkLst>
            <pc:docMk/>
            <pc:sldMk cId="1464115926" sldId="276"/>
            <ac:picMk id="10" creationId="{52C3AE22-05BD-9C9E-B828-AA213C240E36}"/>
          </ac:picMkLst>
        </pc:picChg>
      </pc:sldChg>
    </pc:docChg>
  </pc:docChgLst>
  <pc:docChgLst>
    <pc:chgData name="Jaiswal, Rishutosh" userId="93efc95d-c49d-44b6-989d-c5bd2fa19402" providerId="ADAL" clId="{ED990D50-7B7F-4BFB-B7BA-21398F95C3E6}"/>
    <pc:docChg chg="modSld sldOrd">
      <pc:chgData name="Jaiswal, Rishutosh" userId="93efc95d-c49d-44b6-989d-c5bd2fa19402" providerId="ADAL" clId="{ED990D50-7B7F-4BFB-B7BA-21398F95C3E6}" dt="2024-03-15T04:56:23.821" v="2" actId="20578"/>
      <pc:docMkLst>
        <pc:docMk/>
      </pc:docMkLst>
      <pc:sldChg chg="modSp mod ord">
        <pc:chgData name="Jaiswal, Rishutosh" userId="93efc95d-c49d-44b6-989d-c5bd2fa19402" providerId="ADAL" clId="{ED990D50-7B7F-4BFB-B7BA-21398F95C3E6}" dt="2024-03-15T04:56:23.821" v="2" actId="20578"/>
        <pc:sldMkLst>
          <pc:docMk/>
          <pc:sldMk cId="2256536276" sldId="369"/>
        </pc:sldMkLst>
        <pc:picChg chg="mod">
          <ac:chgData name="Jaiswal, Rishutosh" userId="93efc95d-c49d-44b6-989d-c5bd2fa19402" providerId="ADAL" clId="{ED990D50-7B7F-4BFB-B7BA-21398F95C3E6}" dt="2024-03-15T04:56:22.266" v="1" actId="1035"/>
          <ac:picMkLst>
            <pc:docMk/>
            <pc:sldMk cId="2256536276" sldId="369"/>
            <ac:picMk id="4" creationId="{4EE23228-4945-4AC6-842E-DD6FDFB561F7}"/>
          </ac:picMkLst>
        </pc:picChg>
      </pc:sldChg>
    </pc:docChg>
  </pc:docChgLst>
  <pc:docChgLst>
    <pc:chgData name="Ismail Sherif, Khader Shareef" userId="eb11240b-6921-410b-a08f-2120e2e1daf8" providerId="ADAL" clId="{08CB9656-3ABD-4F8A-98D5-CC0E06062BCF}"/>
    <pc:docChg chg="sldOrd">
      <pc:chgData name="Ismail Sherif, Khader Shareef" userId="eb11240b-6921-410b-a08f-2120e2e1daf8" providerId="ADAL" clId="{08CB9656-3ABD-4F8A-98D5-CC0E06062BCF}" dt="2023-03-03T15:20:45.152" v="0" actId="20578"/>
      <pc:docMkLst>
        <pc:docMk/>
      </pc:docMkLst>
      <pc:sldChg chg="ord">
        <pc:chgData name="Ismail Sherif, Khader Shareef" userId="eb11240b-6921-410b-a08f-2120e2e1daf8" providerId="ADAL" clId="{08CB9656-3ABD-4F8A-98D5-CC0E06062BCF}" dt="2023-03-03T15:20:45.152" v="0" actId="20578"/>
        <pc:sldMkLst>
          <pc:docMk/>
          <pc:sldMk cId="2870300277" sldId="270"/>
        </pc:sldMkLst>
      </pc:sldChg>
    </pc:docChg>
  </pc:docChgLst>
  <pc:docChgLst>
    <pc:chgData name="T, Arun" userId="S::arun.t@intel.com::a00189ea-34fe-41a6-bd01-658548b80826" providerId="AD" clId="Web-{EA9BAAEA-80B0-CC52-9176-A34A891F23DB}"/>
    <pc:docChg chg="modSld">
      <pc:chgData name="T, Arun" userId="S::arun.t@intel.com::a00189ea-34fe-41a6-bd01-658548b80826" providerId="AD" clId="Web-{EA9BAAEA-80B0-CC52-9176-A34A891F23DB}" dt="2024-02-15T09:02:54.771" v="7"/>
      <pc:docMkLst>
        <pc:docMk/>
      </pc:docMkLst>
      <pc:sldChg chg="modSp">
        <pc:chgData name="T, Arun" userId="S::arun.t@intel.com::a00189ea-34fe-41a6-bd01-658548b80826" providerId="AD" clId="Web-{EA9BAAEA-80B0-CC52-9176-A34A891F23DB}" dt="2024-02-15T09:02:54.771" v="7"/>
        <pc:sldMkLst>
          <pc:docMk/>
          <pc:sldMk cId="740299915" sldId="2103813153"/>
        </pc:sldMkLst>
        <pc:graphicFrameChg chg="mod modGraphic">
          <ac:chgData name="T, Arun" userId="S::arun.t@intel.com::a00189ea-34fe-41a6-bd01-658548b80826" providerId="AD" clId="Web-{EA9BAAEA-80B0-CC52-9176-A34A891F23DB}" dt="2024-02-15T09:02:54.771" v="7"/>
          <ac:graphicFrameMkLst>
            <pc:docMk/>
            <pc:sldMk cId="740299915" sldId="2103813153"/>
            <ac:graphicFrameMk id="7" creationId="{00000000-0000-0000-0000-000000000000}"/>
          </ac:graphicFrameMkLst>
        </pc:graphicFrameChg>
      </pc:sldChg>
    </pc:docChg>
  </pc:docChgLst>
  <pc:docChgLst>
    <pc:chgData name="Kasu, Venkateswara Reddy" userId="S::venkateswara.reddy.kasu@intel.com::e5697e49-2e85-4df9-81cb-3e98be34d4bb" providerId="AD" clId="Web-{F5CF5F01-84E5-9493-B8BC-40B0B8792B65}"/>
    <pc:docChg chg="modSld">
      <pc:chgData name="Kasu, Venkateswara Reddy" userId="S::venkateswara.reddy.kasu@intel.com::e5697e49-2e85-4df9-81cb-3e98be34d4bb" providerId="AD" clId="Web-{F5CF5F01-84E5-9493-B8BC-40B0B8792B65}" dt="2025-05-07T06:27:29.218" v="0" actId="1076"/>
      <pc:docMkLst>
        <pc:docMk/>
      </pc:docMkLst>
      <pc:sldChg chg="modSp">
        <pc:chgData name="Kasu, Venkateswara Reddy" userId="S::venkateswara.reddy.kasu@intel.com::e5697e49-2e85-4df9-81cb-3e98be34d4bb" providerId="AD" clId="Web-{F5CF5F01-84E5-9493-B8BC-40B0B8792B65}" dt="2025-05-07T06:27:29.218" v="0" actId="1076"/>
        <pc:sldMkLst>
          <pc:docMk/>
          <pc:sldMk cId="3943395396" sldId="2147471526"/>
        </pc:sldMkLst>
        <pc:picChg chg="mod">
          <ac:chgData name="Kasu, Venkateswara Reddy" userId="S::venkateswara.reddy.kasu@intel.com::e5697e49-2e85-4df9-81cb-3e98be34d4bb" providerId="AD" clId="Web-{F5CF5F01-84E5-9493-B8BC-40B0B8792B65}" dt="2025-05-07T06:27:29.218" v="0" actId="1076"/>
          <ac:picMkLst>
            <pc:docMk/>
            <pc:sldMk cId="3943395396" sldId="2147471526"/>
            <ac:picMk id="10" creationId="{1EA90275-9FA1-B7D4-2DB7-5E8580F687BE}"/>
          </ac:picMkLst>
        </pc:picChg>
      </pc:sldChg>
    </pc:docChg>
  </pc:docChgLst>
  <pc:docChgLst>
    <pc:chgData name="Shental, Shay" userId="S::shay.shental@intel.com::995622e4-ad85-4adb-bb4e-74ab06d8515d" providerId="AD" clId="Web-{AF3B4C96-1E69-C539-0788-F50DC3C8289F}"/>
    <pc:docChg chg="addSld delSld">
      <pc:chgData name="Shental, Shay" userId="S::shay.shental@intel.com::995622e4-ad85-4adb-bb4e-74ab06d8515d" providerId="AD" clId="Web-{AF3B4C96-1E69-C539-0788-F50DC3C8289F}" dt="2024-06-17T07:57:17.797" v="1"/>
      <pc:docMkLst>
        <pc:docMk/>
      </pc:docMkLst>
      <pc:sldChg chg="new del">
        <pc:chgData name="Shental, Shay" userId="S::shay.shental@intel.com::995622e4-ad85-4adb-bb4e-74ab06d8515d" providerId="AD" clId="Web-{AF3B4C96-1E69-C539-0788-F50DC3C8289F}" dt="2024-06-17T07:57:17.797" v="1"/>
        <pc:sldMkLst>
          <pc:docMk/>
          <pc:sldMk cId="3575125818" sldId="214747452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9T15:14:29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3:35:4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1834 24575,'9'-1'0,"1"-1"0,-1-1 0,1 0 0,-1 0 0,0-1 0,0 0 0,0 0 0,-1-1 0,1 0 0,12-11 0,25-12 0,31-13 0,-1-3 0,-2-3 0,108-91 0,-139 101 0,-4 1 0,2 2 0,68-44 0,-89 64 0,-1-1 0,0-1 0,0-1 0,-2 0 0,28-36 0,-26 29 0,1 2 0,1 0 0,28-22 0,-36 37 0,0 1 0,0 0 0,0 1 0,0 1 0,1 0 0,0 0 0,0 2 0,0 0 0,26-1 0,-6 0 0,-7-1 0,-1 0 0,0-2 0,0 0 0,-1-2 0,26-11 0,-37 12 0,0 0 0,0-1 0,-1-1 0,0 0 0,0 0 0,-1-2 0,-1 1 0,1-1 0,16-23 0,19-33 0,-27 35 0,3 2 0,26-30 0,-26 38 0,45-33 0,-51 43 0,0-1 0,0-1 0,-2 0 0,1-1 0,-2-1 0,17-22 0,-23 26 0,1 0 0,0 1 0,1 0 0,1 1 0,-1 0 0,2 1 0,-1 0 0,1 0 0,1 1 0,24-11 0,-10 2 0,0-2 0,41-37 0,-3 1 0,-33 33 0,0 1 0,2 2 0,0 1 0,1 2 0,1 1 0,0 2 0,51-12 0,39-14-1365,-108 34-5461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3:35:50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24575,'26'2'0,"0"1"0,0 2 0,0 1 0,33 11 0,-44-12 0,42 14 0,0 3 0,-2 2 0,0 3 0,85 58 0,187 161 0,-149-106 0,70 63 0,40 30 0,-267-217 0,660 470 0,-310-194 0,-352-273 0,-1 0 0,0 1 0,-2 1 0,0 0 0,-2 1 0,24 47 0,-13-26-30,-18-31-192,0-1-1,0 1 1,-2 0-1,1 1 1,7 25-1,-10-16-6603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3:35:58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2502 1665 24575,'-170'-77'0,"153"68"0,0-1 0,0-2 0,1 1 0,0-2 0,1 0 0,-22-25 0,19 19 0,-2 0 0,-39-28 0,-3 9 0,25 15 0,-38-29 0,-138-96 0,153 108 0,-66-30 0,17 11 0,81 39 0,1-1 0,0-1 0,-25-29 0,34 31 0,-2 1 0,0 1 0,-1 1 0,-1 1 0,0 0 0,-28-13 0,-143-57 0,139 55 0,-17-7 0,49 28 0,1-2 0,0 0 0,1-2 0,1 0 0,0-1 0,-25-26 0,18 17 0,-56-40 0,42 39 0,1-2 0,1-1 0,-65-65 0,84 75 0,-2 1 0,0 1 0,-44-26 0,-6 8 88,55 28-451,0-1-1,0-1 1,-21-14 0,20 8-6463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3:36:00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1706 24575,'1'-2'0,"0"0"0,0 0 0,0 0 0,1 0 0,-1 0 0,1 0 0,-1 1 0,1-1 0,0 0 0,-1 1 0,1-1 0,0 1 0,0 0 0,0 0 0,0 0 0,5-2 0,1-2 0,38-29 0,-1-1 0,68-72 0,2-2 0,32-22 0,73-61 0,-160 145 0,121-73 0,-44 42 0,152-82 0,-245 134 0,0-1 0,-2-3 0,56-50 0,-54 43 0,2 1 0,59-35 0,4-2 0,-77 50 0,1 2 0,62-32 0,-84 47 0,0 0 0,0-1 0,-1 0 0,16-14 0,31-20 0,-47 35 30,0-1 0,0 0 0,16-16 0,-18 15-327,1 0 0,0 1 0,0 0 0,11-6 0,-4 5-6529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47970-ED37-4382-A03A-F15CBC4B196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C590C-5FF4-4C73-AB7B-806ED7786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7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Core Count</a:t>
            </a:r>
          </a:p>
          <a:p>
            <a:r>
              <a:rPr lang="en-US"/>
              <a:t>GPU Die</a:t>
            </a:r>
          </a:p>
          <a:p>
            <a:r>
              <a:rPr lang="en-US"/>
              <a:t>Peripheral Controller Die</a:t>
            </a:r>
          </a:p>
          <a:p>
            <a:r>
              <a:rPr lang="en-US" err="1"/>
              <a:t>Hx</a:t>
            </a:r>
            <a:r>
              <a:rPr lang="en-US"/>
              <a:t> Package 37.5 x 30mm</a:t>
            </a:r>
          </a:p>
        </p:txBody>
      </p:sp>
    </p:spTree>
    <p:extLst>
      <p:ext uri="{BB962C8B-B14F-4D97-AF65-F5344CB8AC3E}">
        <p14:creationId xmlns:p14="http://schemas.microsoft.com/office/powerpoint/2010/main" val="2529967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590C-5FF4-4C73-AB7B-806ED7786A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17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590C-5FF4-4C73-AB7B-806ED7786A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86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590C-5FF4-4C73-AB7B-806ED7786A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80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eDP 1.5:</a:t>
            </a:r>
            <a:r>
              <a:rPr lang="en-US" sz="1200" baseline="0"/>
              <a:t> </a:t>
            </a:r>
            <a:r>
              <a:rPr lang="en-US" sz="1200"/>
              <a:t>PSR2+VDSC 1.2a w/FEC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453817-FBC7-4937-B811-EDCC895928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293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72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590C-5FF4-4C73-AB7B-806ED7786A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6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590C-5FF4-4C73-AB7B-806ED7786A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9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C590C-5FF4-4C73-AB7B-806ED7786A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606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590C-5FF4-4C73-AB7B-806ED7786A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04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590C-5FF4-4C73-AB7B-806ED7786A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82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590C-5FF4-4C73-AB7B-806ED7786A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45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590C-5FF4-4C73-AB7B-806ED7786A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0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65pt Intel Clear pro Title</a:t>
            </a:r>
            <a:br>
              <a:rPr lang="en-US"/>
            </a:br>
            <a:r>
              <a:rPr lang="en-US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40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47600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54pt Intel Clear Pro</a:t>
            </a:r>
            <a:br>
              <a:rPr lang="en-US"/>
            </a:br>
            <a:r>
              <a:rPr lang="en-US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47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54pt Intel Clear Pro</a:t>
            </a:r>
            <a:br>
              <a:rPr lang="en-US"/>
            </a:br>
            <a:r>
              <a:rPr lang="en-US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6278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40pt Intel Clear Light Body.</a:t>
            </a:r>
            <a:br>
              <a:rPr lang="en-US"/>
            </a:br>
            <a:r>
              <a:rPr lang="en-US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393547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65752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98843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83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31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3EE50-485F-354A-9622-3E66690E70A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27557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09585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43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65pt Intel Clear pro Title</a:t>
            </a:r>
            <a:br>
              <a:rPr lang="en-US"/>
            </a:br>
            <a:r>
              <a:rPr lang="en-US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0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68134" y="6537927"/>
            <a:ext cx="614207" cy="219456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fld id="{F10CCBB2-23CF-43DD-999B-A7E7F6652AA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8831" y="116501"/>
            <a:ext cx="11582400" cy="586888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50106" y="973015"/>
            <a:ext cx="11551137" cy="536917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564262" y="6505131"/>
            <a:ext cx="891540" cy="213360"/>
          </a:xfrm>
          <a:prstGeom prst="rect">
            <a:avLst/>
          </a:prstGeom>
          <a:noFill/>
        </p:spPr>
        <p:txBody>
          <a:bodyPr vert="horz" wrap="none" lIns="38100" tIns="38100" rIns="38100" bIns="38100" rtlCol="0" anchor="ctr">
            <a:noAutofit/>
          </a:bodyPr>
          <a:lstStyle/>
          <a:p>
            <a:pPr algn="ctr" defTabSz="609561"/>
            <a:r>
              <a:rPr lang="en-US" sz="751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839109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04043" y="87503"/>
            <a:ext cx="11034500" cy="910024"/>
          </a:xfrm>
        </p:spPr>
        <p:txBody>
          <a:bodyPr lIns="0" anchor="ctr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560717" y="1507482"/>
            <a:ext cx="9572495" cy="4138612"/>
          </a:xfrm>
        </p:spPr>
        <p:txBody>
          <a:bodyPr/>
          <a:lstStyle>
            <a:lvl1pPr>
              <a:lnSpc>
                <a:spcPct val="100000"/>
              </a:lnSpc>
              <a:spcBef>
                <a:spcPts val="800"/>
              </a:spcBef>
              <a:defRPr sz="2800"/>
            </a:lvl1pPr>
            <a:lvl2pPr>
              <a:lnSpc>
                <a:spcPct val="100000"/>
              </a:lnSpc>
              <a:spcBef>
                <a:spcPts val="800"/>
              </a:spcBef>
              <a:defRPr sz="2800"/>
            </a:lvl2pPr>
            <a:lvl3pPr>
              <a:lnSpc>
                <a:spcPct val="100000"/>
              </a:lnSpc>
              <a:spcBef>
                <a:spcPts val="800"/>
              </a:spcBef>
              <a:defRPr sz="2800"/>
            </a:lvl3pPr>
            <a:lvl4pPr>
              <a:lnSpc>
                <a:spcPct val="100000"/>
              </a:lnSpc>
              <a:spcBef>
                <a:spcPts val="800"/>
              </a:spcBef>
              <a:defRPr sz="2800"/>
            </a:lvl4pPr>
            <a:lvl5pPr>
              <a:lnSpc>
                <a:spcPct val="100000"/>
              </a:lnSpc>
              <a:spcBef>
                <a:spcPts val="80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852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064976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28pt Intel Clear Headline – 2 line title is longer and goes on 2 lines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737091"/>
            <a:ext cx="10970683" cy="40589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133">
                <a:solidFill>
                  <a:schemeClr val="tx2"/>
                </a:solidFill>
              </a:defRPr>
            </a:lvl3pPr>
            <a:lvl4pPr marL="916472" indent="-304784">
              <a:buFont typeface="Arial" panose="020B0604020202020204" pitchFamily="34" charset="0"/>
              <a:buChar char="•"/>
              <a:defRPr sz="1867">
                <a:solidFill>
                  <a:schemeClr val="tx2"/>
                </a:solidFill>
              </a:defRPr>
            </a:lvl4pPr>
            <a:lvl5pPr marL="1219140" indent="-304784">
              <a:buFont typeface="Intel Clear" panose="020B0604020203020204" pitchFamily="34" charset="0"/>
              <a:buChar char="+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18pt Intel Clear body text</a:t>
            </a:r>
          </a:p>
          <a:p>
            <a:pPr lvl="2"/>
            <a:r>
              <a:rPr lang="en-US"/>
              <a:t>16pt Intel Clear bullet one</a:t>
            </a:r>
          </a:p>
          <a:p>
            <a:pPr lvl="3"/>
            <a:r>
              <a:rPr lang="en-US"/>
              <a:t>14pt Intel Clear sub-bullet</a:t>
            </a:r>
          </a:p>
          <a:p>
            <a:pPr lvl="4"/>
            <a:r>
              <a:rPr lang="en-US"/>
              <a:t>12pt Intel Clear 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93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5" y="-92464"/>
            <a:ext cx="10515600" cy="69675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26031" y="595918"/>
            <a:ext cx="11712540" cy="5612959"/>
          </a:xfrm>
          <a:prstGeom prst="rect">
            <a:avLst/>
          </a:prstGeom>
        </p:spPr>
        <p:txBody>
          <a:bodyPr vert="horz" lIns="68502" tIns="34289" rIns="68502" bIns="34289" rtlCol="0">
            <a:normAutofit/>
          </a:bodyPr>
          <a:lstStyle>
            <a:lvl1pPr>
              <a:defRPr sz="2400">
                <a:latin typeface="Neo Sans Intel" pitchFamily="34" charset="0"/>
              </a:defRPr>
            </a:lvl1pPr>
            <a:lvl2pPr>
              <a:defRPr sz="2000">
                <a:latin typeface="Neo Sans Intel" pitchFamily="34" charset="0"/>
              </a:defRPr>
            </a:lvl2pPr>
            <a:lvl3pPr>
              <a:defRPr sz="1867">
                <a:latin typeface="Neo Sans Intel" pitchFamily="34" charset="0"/>
              </a:defRPr>
            </a:lvl3pPr>
            <a:lvl4pPr>
              <a:defRPr sz="1600">
                <a:latin typeface="Neo Sans Intel" pitchFamily="34" charset="0"/>
              </a:defRPr>
            </a:lvl4pPr>
            <a:lvl5pPr>
              <a:defRPr sz="1600">
                <a:latin typeface="Neo Sans Inte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09727" y="6251327"/>
            <a:ext cx="9267825" cy="395607"/>
          </a:xfrm>
          <a:prstGeom prst="roundRect">
            <a:avLst/>
          </a:prstGeom>
          <a:solidFill>
            <a:srgbClr val="0080C0"/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lang="en-US" sz="1867" smtClean="0">
                <a:solidFill>
                  <a:schemeClr val="bg1"/>
                </a:solidFill>
                <a:latin typeface="Neo Sans Intel Medium" pitchFamily="34" charset="0"/>
              </a:defRPr>
            </a:lvl1pPr>
          </a:lstStyle>
          <a:p>
            <a:pPr marL="0" lvl="0" algn="ctr" eaLnBrk="0" hangingPunct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656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-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28pt</a:t>
            </a:r>
            <a:r>
              <a:rPr lang="en-US"/>
              <a:t> Intel Clear Light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37"/>
            <a:ext cx="10970683" cy="4567767"/>
          </a:xfrm>
        </p:spPr>
        <p:txBody>
          <a:bodyPr/>
          <a:lstStyle>
            <a:lvl2pPr>
              <a:defRPr sz="2400"/>
            </a:lvl2pPr>
            <a:lvl3pPr>
              <a:defRPr sz="2400"/>
            </a:lvl3pPr>
            <a:lvl4pPr>
              <a:defRPr sz="2133"/>
            </a:lvl4pPr>
          </a:lstStyle>
          <a:p>
            <a:pPr lvl="0"/>
            <a:r>
              <a:rPr lang="en-US"/>
              <a:t>18pt Intel Clear body text</a:t>
            </a:r>
          </a:p>
          <a:p>
            <a:pPr lvl="1"/>
            <a:r>
              <a:rPr lang="en-US"/>
              <a:t>18pt Intel Clear bullet one</a:t>
            </a:r>
          </a:p>
          <a:p>
            <a:pPr lvl="2"/>
            <a:r>
              <a:rPr lang="en-US"/>
              <a:t>18pt Intel Clear sub-bullet</a:t>
            </a:r>
          </a:p>
          <a:p>
            <a:pPr lvl="3"/>
            <a:r>
              <a:rPr lang="en-US"/>
              <a:t>16pt Intel Clear fourth level</a:t>
            </a:r>
          </a:p>
          <a:p>
            <a:pPr lvl="4"/>
            <a:r>
              <a:rPr lang="en-US" err="1"/>
              <a:t>14pt</a:t>
            </a:r>
            <a:r>
              <a:rPr lang="en-US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1087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0" y="13"/>
          <a:ext cx="211667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"/>
                        <a:ext cx="211667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3"/>
          <a:ext cx="211667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"/>
                        <a:ext cx="211667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724023" y="6542252"/>
            <a:ext cx="243656" cy="169277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 wrap="none" lIns="0" tIns="0" rIns="0" bIns="0">
            <a:spAutoFit/>
          </a:bodyPr>
          <a:lstStyle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lang="en-US" sz="1067" kern="1200" smtClean="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  <a:cs typeface="Verdana"/>
              </a:defRPr>
            </a:lvl1pPr>
          </a:lstStyle>
          <a:p>
            <a:fld id="{0B7D6025-75AC-4E77-BBF3-EEC50D0FA14C}" type="slidenum">
              <a:rPr lang="de-DE">
                <a:solidFill>
                  <a:prstClr val="black"/>
                </a:solidFill>
              </a:rPr>
              <a:pPr/>
              <a:t>‹#›</a:t>
            </a:fld>
            <a:endParaRPr lang="de-DE">
              <a:solidFill>
                <a:prstClr val="black"/>
              </a:solidFill>
            </a:endParaRPr>
          </a:p>
        </p:txBody>
      </p:sp>
      <p:pic>
        <p:nvPicPr>
          <p:cNvPr id="12" name="Picture 73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10579100" y="6177195"/>
            <a:ext cx="1047341" cy="5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607621" y="6667967"/>
            <a:ext cx="3703003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 defTabSz="609585"/>
            <a:r>
              <a:rPr lang="en-US">
                <a:solidFill>
                  <a:prstClr val="black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0691520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With 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09722" y="6210325"/>
            <a:ext cx="9267825" cy="395607"/>
          </a:xfrm>
          <a:prstGeom prst="roundRect">
            <a:avLst/>
          </a:prstGeom>
          <a:solidFill>
            <a:srgbClr val="0080C0"/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lang="en-US" sz="1900" smtClean="0">
                <a:solidFill>
                  <a:schemeClr val="bg1"/>
                </a:solidFill>
                <a:latin typeface="Neo Sans Intel Medium" pitchFamily="34" charset="0"/>
              </a:defRPr>
            </a:lvl1pPr>
          </a:lstStyle>
          <a:p>
            <a:pPr marL="0" lvl="0" algn="ctr" eaLnBrk="0" hangingPunct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226031" y="595905"/>
            <a:ext cx="11712540" cy="5612959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>
            <a:lvl1pPr>
              <a:defRPr sz="2400">
                <a:latin typeface="Neo Sans Intel" pitchFamily="34" charset="0"/>
              </a:defRPr>
            </a:lvl1pPr>
            <a:lvl2pPr>
              <a:defRPr sz="2000">
                <a:latin typeface="Neo Sans Intel" pitchFamily="34" charset="0"/>
              </a:defRPr>
            </a:lvl2pPr>
            <a:lvl3pPr>
              <a:defRPr sz="1900">
                <a:latin typeface="Neo Sans Intel" pitchFamily="34" charset="0"/>
              </a:defRPr>
            </a:lvl3pPr>
            <a:lvl4pPr>
              <a:defRPr sz="1600">
                <a:latin typeface="Neo Sans Intel" pitchFamily="34" charset="0"/>
              </a:defRPr>
            </a:lvl4pPr>
            <a:lvl5pPr>
              <a:defRPr sz="1600">
                <a:latin typeface="Neo Sans Inte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0285" y="-10577"/>
            <a:ext cx="8527551" cy="69675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692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ue 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05368" y="6549829"/>
            <a:ext cx="205184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609585"/>
            <a:r>
              <a:rPr lang="en-US" sz="800">
                <a:solidFill>
                  <a:prstClr val="white"/>
                </a:solidFill>
                <a:cs typeface="Neo Sans Intel"/>
              </a:rPr>
              <a:t>Client Computing Group | Intel® Confidential</a:t>
            </a:r>
          </a:p>
        </p:txBody>
      </p:sp>
    </p:spTree>
    <p:extLst>
      <p:ext uri="{BB962C8B-B14F-4D97-AF65-F5344CB8AC3E}">
        <p14:creationId xmlns:p14="http://schemas.microsoft.com/office/powerpoint/2010/main" val="6129831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Subhead, Date, Etc.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84449" y="3372523"/>
            <a:ext cx="10950515" cy="1336387"/>
          </a:xfrm>
        </p:spPr>
        <p:txBody>
          <a:bodyPr lIns="0" rIns="0" anchor="b" anchorCtr="0">
            <a:noAutofit/>
          </a:bodyPr>
          <a:lstStyle>
            <a:lvl1pPr>
              <a:lnSpc>
                <a:spcPts val="7333"/>
              </a:lnSpc>
              <a:spcBef>
                <a:spcPts val="3200"/>
              </a:spcBef>
              <a:defRPr sz="6667" b="0" spc="133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50pt Intel Clear Title</a:t>
            </a:r>
            <a:br>
              <a:rPr lang="en-US"/>
            </a:br>
            <a:r>
              <a:rPr lang="en-US"/>
              <a:t>with Radial Gradient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05369" y="6226559"/>
            <a:ext cx="3802323" cy="4104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609585"/>
            <a:r>
              <a:rPr lang="en-US" sz="2667">
                <a:solidFill>
                  <a:prstClr val="white">
                    <a:alpha val="80000"/>
                  </a:prstClr>
                </a:solidFill>
                <a:cs typeface="Intel Clear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3862901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484" y="1379541"/>
            <a:ext cx="10786533" cy="45370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85472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65pt Intel Clear pro Title</a:t>
            </a:r>
            <a:br>
              <a:rPr lang="en-US"/>
            </a:br>
            <a:r>
              <a:rPr lang="en-US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253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67">
                <a:solidFill>
                  <a:srgbClr val="005EB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0200" y="6324600"/>
            <a:ext cx="8991600" cy="3048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005EB4"/>
                </a:solidFill>
              </a:defRPr>
            </a:lvl1pPr>
          </a:lstStyle>
          <a:p>
            <a:pPr lvl="0"/>
            <a:r>
              <a:rPr lang="en-US"/>
              <a:t>Click to edit Key Message</a:t>
            </a:r>
          </a:p>
        </p:txBody>
      </p:sp>
    </p:spTree>
    <p:extLst>
      <p:ext uri="{BB962C8B-B14F-4D97-AF65-F5344CB8AC3E}">
        <p14:creationId xmlns:p14="http://schemas.microsoft.com/office/powerpoint/2010/main" val="22247894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28pt</a:t>
            </a:r>
            <a:r>
              <a:rPr lang="en-US"/>
              <a:t> Intel Clear Light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35"/>
            <a:ext cx="10970683" cy="4567767"/>
          </a:xfrm>
        </p:spPr>
        <p:txBody>
          <a:bodyPr/>
          <a:lstStyle>
            <a:lvl2pPr>
              <a:defRPr sz="2400"/>
            </a:lvl2pPr>
            <a:lvl3pPr>
              <a:defRPr sz="2400"/>
            </a:lvl3pPr>
            <a:lvl4pPr>
              <a:defRPr sz="2133"/>
            </a:lvl4pPr>
          </a:lstStyle>
          <a:p>
            <a:pPr lvl="0"/>
            <a:r>
              <a:rPr lang="en-US"/>
              <a:t>18pt Intel Clear body text</a:t>
            </a:r>
          </a:p>
          <a:p>
            <a:pPr lvl="1"/>
            <a:r>
              <a:rPr lang="en-US"/>
              <a:t>18pt Intel Clear bullet one</a:t>
            </a:r>
          </a:p>
          <a:p>
            <a:pPr lvl="2"/>
            <a:r>
              <a:rPr lang="en-US"/>
              <a:t>18pt Intel Clear sub-bullet</a:t>
            </a:r>
          </a:p>
          <a:p>
            <a:pPr lvl="3"/>
            <a:r>
              <a:rPr lang="en-US"/>
              <a:t>16pt Intel Clear fourth level</a:t>
            </a:r>
          </a:p>
          <a:p>
            <a:pPr lvl="4"/>
            <a:r>
              <a:rPr lang="en-US" err="1"/>
              <a:t>14pt</a:t>
            </a:r>
            <a:r>
              <a:rPr lang="en-US"/>
              <a:t> Intel Clear fifth level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822141" y="6619327"/>
            <a:ext cx="2844800" cy="30135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Intel Clear Light" panose="020B04040202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b="1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2717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68133" y="6537926"/>
            <a:ext cx="614207" cy="219456"/>
          </a:xfrm>
          <a:prstGeom prst="rect">
            <a:avLst/>
          </a:prstGeo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fld id="{F10CCBB2-23CF-43DD-999B-A7E7F6652AA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8831" y="116501"/>
            <a:ext cx="11582400" cy="586888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50105" y="973015"/>
            <a:ext cx="11551137" cy="536917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564261" y="6505131"/>
            <a:ext cx="891540" cy="213360"/>
          </a:xfrm>
          <a:prstGeom prst="rect">
            <a:avLst/>
          </a:prstGeom>
          <a:noFill/>
        </p:spPr>
        <p:txBody>
          <a:bodyPr vert="horz" wrap="none" lIns="38100" tIns="38100" rIns="38100" bIns="38100" rtlCol="0" anchor="ctr">
            <a:noAutofit/>
          </a:bodyPr>
          <a:lstStyle/>
          <a:p>
            <a:pPr algn="ctr" defTabSz="609576"/>
            <a:r>
              <a:rPr lang="en-US" sz="75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921602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0E49B-3979-4320-AD0B-BFE89AD3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04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26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16791" y="6332380"/>
            <a:ext cx="395988" cy="305808"/>
          </a:xfrm>
          <a:prstGeom prst="rect">
            <a:avLst/>
          </a:prstGeom>
          <a:ln/>
        </p:spPr>
        <p:txBody>
          <a:bodyPr lIns="90892" tIns="45488" rIns="90892" bIns="45488"/>
          <a:lstStyle>
            <a:lvl1pPr>
              <a:defRPr/>
            </a:lvl1pPr>
          </a:lstStyle>
          <a:p>
            <a:pPr>
              <a:defRPr/>
            </a:pPr>
            <a:fld id="{7D84632C-4822-45E5-AFE2-C0DFBD5E0E3C}" type="slidenum">
              <a:rPr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10403178" y="5956684"/>
            <a:ext cx="1788904" cy="304345"/>
          </a:xfrm>
          <a:prstGeom prst="rect">
            <a:avLst/>
          </a:prstGeom>
          <a:ln/>
        </p:spPr>
        <p:txBody>
          <a:bodyPr lIns="90892" tIns="45488" rIns="90892" bIns="45488"/>
          <a:lstStyle>
            <a:lvl2pPr lvl="1">
              <a:defRPr/>
            </a:lvl2pPr>
          </a:lstStyle>
          <a:p>
            <a:pPr marL="418637" lvl="1" defTabSz="83839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211" noProof="1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707136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27186" y="3599597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tx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70382" y="3178976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80852" y="4829315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84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24412" y="6356615"/>
            <a:ext cx="2742406" cy="365125"/>
          </a:xfrm>
        </p:spPr>
        <p:txBody>
          <a:bodyPr/>
          <a:lstStyle/>
          <a:p>
            <a:fld id="{8F5142AE-5E19-4AC0-91C9-09463833C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74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CB772A3-960A-1248-B2EE-96851DD0B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46" t="31301" b="6028"/>
          <a:stretch/>
        </p:blipFill>
        <p:spPr>
          <a:xfrm flipH="1">
            <a:off x="1600196" y="1600198"/>
            <a:ext cx="10591803" cy="47970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B0A0BD-9973-1B42-9808-9C59FBACFBB4}"/>
              </a:ext>
            </a:extLst>
          </p:cNvPr>
          <p:cNvSpPr/>
          <p:nvPr userDrawn="1"/>
        </p:nvSpPr>
        <p:spPr>
          <a:xfrm>
            <a:off x="1600199" y="1600199"/>
            <a:ext cx="4790440" cy="4797003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0" i="0">
              <a:latin typeface="Intel Clear Light" panose="020B04040202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E385E-7B06-5846-AADB-F79211049E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0199" y="3214904"/>
            <a:ext cx="4790440" cy="1144789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E2A0195-C543-AE40-A87F-2993C3F6E8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600" y="486260"/>
            <a:ext cx="1117596" cy="111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18pt Intel Clear body text</a:t>
            </a:r>
          </a:p>
          <a:p>
            <a:pPr lvl="1"/>
            <a:r>
              <a:rPr lang="en-US"/>
              <a:t>18pt Intel Clear bullet one</a:t>
            </a:r>
          </a:p>
          <a:p>
            <a:pPr lvl="2"/>
            <a:r>
              <a:rPr lang="en-US"/>
              <a:t>18pt Intel Clear sub-bullet</a:t>
            </a:r>
          </a:p>
          <a:p>
            <a:pPr lvl="3"/>
            <a:r>
              <a:rPr lang="en-US"/>
              <a:t>16pt Intel Clear fourth level</a:t>
            </a:r>
          </a:p>
          <a:p>
            <a:pPr lvl="4"/>
            <a:r>
              <a:rPr lang="en-US" err="1"/>
              <a:t>14pt</a:t>
            </a:r>
            <a:r>
              <a:rPr lang="en-US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44672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018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4086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/>
              <a:t>“36pt Intel Clear Bold Text”</a:t>
            </a:r>
          </a:p>
          <a:p>
            <a:pPr lvl="1"/>
            <a:r>
              <a:rPr lang="en-US" err="1"/>
              <a:t>12pt</a:t>
            </a:r>
            <a:r>
              <a:rPr lang="en-US"/>
              <a:t> Attribution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40270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67573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US" sz="1333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35514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9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18pt Intel Clear body text</a:t>
            </a:r>
          </a:p>
          <a:p>
            <a:pPr lvl="1"/>
            <a:r>
              <a:rPr lang="en-US"/>
              <a:t>16pt Intel Clear bullet one</a:t>
            </a:r>
          </a:p>
          <a:p>
            <a:pPr lvl="2"/>
            <a:r>
              <a:rPr lang="en-US"/>
              <a:t>16pt Intel Clear sub-bullet</a:t>
            </a:r>
          </a:p>
          <a:p>
            <a:pPr lvl="3"/>
            <a:r>
              <a:rPr lang="en-US" err="1"/>
              <a:t>14pt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14pt</a:t>
            </a:r>
            <a:r>
              <a:rPr lang="en-US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pPr defTabSz="609585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498465" y="6476480"/>
            <a:ext cx="1188720" cy="284480"/>
          </a:xfrm>
          <a:prstGeom prst="rect">
            <a:avLst/>
          </a:prstGeom>
          <a:noFill/>
        </p:spPr>
        <p:txBody>
          <a:bodyPr vert="horz" wrap="none" lIns="50800" tIns="50800" rIns="50800" bIns="50800" rtlCol="0" anchor="ctr">
            <a:noAutofit/>
          </a:bodyPr>
          <a:lstStyle/>
          <a:p>
            <a:pPr algn="ctr" defTabSz="812748"/>
            <a:r>
              <a:rPr lang="en-US" sz="933">
                <a:solidFill>
                  <a:prstClr val="white"/>
                </a:solidFill>
              </a:rPr>
              <a:t>Intel Confidential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58744" y="6476480"/>
            <a:ext cx="1514192" cy="284480"/>
          </a:xfrm>
          <a:prstGeom prst="rect">
            <a:avLst/>
          </a:prstGeom>
          <a:noFill/>
        </p:spPr>
        <p:txBody>
          <a:bodyPr vert="horz" wrap="none" lIns="50800" tIns="50800" rIns="50800" bIns="50800" rtlCol="0" anchor="ctr">
            <a:noAutofit/>
          </a:bodyPr>
          <a:lstStyle/>
          <a:p>
            <a:pPr algn="ctr" defTabSz="812748"/>
            <a:r>
              <a:rPr lang="en-US" sz="933">
                <a:solidFill>
                  <a:prstClr val="white"/>
                </a:solidFill>
              </a:rPr>
              <a:t>Client Computing Group</a:t>
            </a:r>
          </a:p>
        </p:txBody>
      </p:sp>
    </p:spTree>
    <p:extLst>
      <p:ext uri="{BB962C8B-B14F-4D97-AF65-F5344CB8AC3E}">
        <p14:creationId xmlns:p14="http://schemas.microsoft.com/office/powerpoint/2010/main" val="218435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3" r:id="rId31"/>
    <p:sldLayoutId id="2147483694" r:id="rId32"/>
    <p:sldLayoutId id="2147483696" r:id="rId33"/>
    <p:sldLayoutId id="2147483703" r:id="rId34"/>
    <p:sldLayoutId id="2147483704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61991" y="2974999"/>
            <a:ext cx="6400541" cy="45054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097280"/>
            <a:ext cx="11279787" cy="530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/>
              <a:t>Body copy Intel clear light 28 point</a:t>
            </a:r>
          </a:p>
          <a:p>
            <a:pPr lvl="1"/>
            <a:r>
              <a:rPr lang="en-US"/>
              <a:t>Sub Bullet one 24 point</a:t>
            </a:r>
          </a:p>
          <a:p>
            <a:pPr lvl="2"/>
            <a:r>
              <a:rPr lang="en-US"/>
              <a:t>Sub Bullet two 20 point</a:t>
            </a:r>
          </a:p>
          <a:p>
            <a:pPr lvl="3"/>
            <a:r>
              <a:rPr lang="en-US"/>
              <a:t>Sub Bullet three 18 point</a:t>
            </a:r>
          </a:p>
          <a:p>
            <a:pPr lvl="4"/>
            <a:r>
              <a:rPr lang="en-US"/>
              <a:t>Sub Bullet four 16 point</a:t>
            </a:r>
            <a:br>
              <a:rPr lang="en-US"/>
            </a:br>
            <a:endParaRPr lang="en-US"/>
          </a:p>
          <a:p>
            <a:pPr lvl="2"/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182880"/>
            <a:ext cx="11279787" cy="822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/>
          <a:p>
            <a:r>
              <a:rPr lang="en-US"/>
              <a:t>40pt Intel Clear Light Text Goes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 userDrawn="1"/>
        </p:nvSpPr>
        <p:spPr>
          <a:xfrm>
            <a:off x="5503530" y="6525023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Intel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6A53413-DBC6-A349-994F-CB2790ACF8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88B999-B48B-4EB2-B8BA-9A4C182F2F2D}"/>
              </a:ext>
            </a:extLst>
          </p:cNvPr>
          <p:cNvSpPr/>
          <p:nvPr userDrawn="1"/>
        </p:nvSpPr>
        <p:spPr>
          <a:xfrm>
            <a:off x="155128" y="6525024"/>
            <a:ext cx="1583137" cy="23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000">
                <a:solidFill>
                  <a:schemeClr val="tx1"/>
                </a:solidFill>
              </a:rPr>
              <a:t>Client Computing Group</a:t>
            </a:r>
          </a:p>
        </p:txBody>
      </p:sp>
    </p:spTree>
    <p:extLst>
      <p:ext uri="{BB962C8B-B14F-4D97-AF65-F5344CB8AC3E}">
        <p14:creationId xmlns:p14="http://schemas.microsoft.com/office/powerpoint/2010/main" val="380693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tx1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431800" marR="0" indent="-2032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tx1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2pPr>
      <a:lvl3pPr marL="686594" marR="0" indent="-197644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3pPr>
      <a:lvl4pPr marL="9199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4pPr>
      <a:lvl5pPr marL="11485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tx1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5pPr>
      <a:lvl6pPr marL="0" marR="0" indent="5715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>
        <p15:guide id="3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5.xml"/><Relationship Id="rId3" Type="http://schemas.openxmlformats.org/officeDocument/2006/relationships/image" Target="../media/image35.emf"/><Relationship Id="rId7" Type="http://schemas.openxmlformats.org/officeDocument/2006/relationships/customXml" Target="../ink/ink2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emf"/><Relationship Id="rId11" Type="http://schemas.openxmlformats.org/officeDocument/2006/relationships/customXml" Target="../ink/ink4.xml"/><Relationship Id="rId5" Type="http://schemas.openxmlformats.org/officeDocument/2006/relationships/image" Target="../media/image36.png"/><Relationship Id="rId15" Type="http://schemas.openxmlformats.org/officeDocument/2006/relationships/image" Target="../media/image32.emf"/><Relationship Id="rId10" Type="http://schemas.openxmlformats.org/officeDocument/2006/relationships/image" Target="../media/image38.png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emf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em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png"/><Relationship Id="rId11" Type="http://schemas.openxmlformats.org/officeDocument/2006/relationships/image" Target="../media/image21.emf"/><Relationship Id="rId5" Type="http://schemas.openxmlformats.org/officeDocument/2006/relationships/image" Target="../media/image15.png"/><Relationship Id="rId15" Type="http://schemas.openxmlformats.org/officeDocument/2006/relationships/image" Target="../media/image25.emf"/><Relationship Id="rId10" Type="http://schemas.openxmlformats.org/officeDocument/2006/relationships/image" Target="../media/image20.emf"/><Relationship Id="rId4" Type="http://schemas.openxmlformats.org/officeDocument/2006/relationships/image" Target="../media/image14.png"/><Relationship Id="rId9" Type="http://schemas.openxmlformats.org/officeDocument/2006/relationships/image" Target="../media/image19.emf"/><Relationship Id="rId1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Excel_Worksheet_A1D967AA.xls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emf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484" y="3187319"/>
            <a:ext cx="10950515" cy="1470025"/>
          </a:xfrm>
        </p:spPr>
        <p:txBody>
          <a:bodyPr anchor="t"/>
          <a:lstStyle/>
          <a:p>
            <a:r>
              <a:rPr lang="en-US" sz="4800">
                <a:latin typeface="+mj-lt"/>
                <a:ea typeface="Intel Clear Light" panose="020B0404020203020204" pitchFamily="34" charset="0"/>
                <a:cs typeface="Intel Clear Light" panose="020B0404020203020204" pitchFamily="34" charset="0"/>
              </a:rPr>
              <a:t>PTL U/P/H RVP SKU Strategy</a:t>
            </a:r>
            <a:br>
              <a:rPr lang="en-US" sz="4800">
                <a:latin typeface="+mj-lt"/>
                <a:ea typeface="Intel Clear Light" panose="020B0404020203020204" pitchFamily="34" charset="0"/>
                <a:cs typeface="Intel Clear Light" panose="020B0404020203020204" pitchFamily="34" charset="0"/>
              </a:rPr>
            </a:br>
            <a:r>
              <a:rPr lang="en-US" sz="2800">
                <a:latin typeface="+mj-lt"/>
                <a:ea typeface="Intel Clear Light" panose="020B0404020203020204" pitchFamily="34" charset="0"/>
                <a:cs typeface="Intel Clear Light" panose="020B0404020203020204" pitchFamily="34" charset="0"/>
              </a:rPr>
              <a:t>Rev 0.51</a:t>
            </a:r>
            <a:endParaRPr lang="en-US" sz="4800">
              <a:latin typeface="+mj-lt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3D93F-37D8-4AF5-95A5-1F379E859A06}"/>
              </a:ext>
            </a:extLst>
          </p:cNvPr>
          <p:cNvSpPr txBox="1"/>
          <p:nvPr/>
        </p:nvSpPr>
        <p:spPr>
          <a:xfrm>
            <a:off x="0" y="4334178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0">
              <a:buNone/>
            </a:pPr>
            <a:r>
              <a:rPr lang="en-IN" sz="1800">
                <a:solidFill>
                  <a:schemeClr val="bg1"/>
                </a:solidFill>
              </a:rPr>
              <a:t>RVP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03C33-E411-4BA0-B677-EDDEABA13A32}"/>
              </a:ext>
            </a:extLst>
          </p:cNvPr>
          <p:cNvSpPr txBox="1"/>
          <p:nvPr/>
        </p:nvSpPr>
        <p:spPr>
          <a:xfrm>
            <a:off x="0" y="6000016"/>
            <a:ext cx="1192341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IN">
                <a:solidFill>
                  <a:schemeClr val="bg1"/>
                </a:solidFill>
              </a:rPr>
              <a:t>ACK: </a:t>
            </a:r>
            <a:r>
              <a:rPr lang="en-IN" sz="1400">
                <a:solidFill>
                  <a:schemeClr val="bg1"/>
                </a:solidFill>
              </a:rPr>
              <a:t>Patrick James, Chee </a:t>
            </a:r>
            <a:r>
              <a:rPr lang="en-IN" sz="1400" err="1">
                <a:solidFill>
                  <a:schemeClr val="bg1"/>
                </a:solidFill>
              </a:rPr>
              <a:t>chun</a:t>
            </a:r>
            <a:r>
              <a:rPr lang="en-IN" sz="1400">
                <a:solidFill>
                  <a:schemeClr val="bg1"/>
                </a:solidFill>
              </a:rPr>
              <a:t>, Nirmala Bailur, </a:t>
            </a:r>
            <a:r>
              <a:rPr lang="fi-FI" sz="1400">
                <a:solidFill>
                  <a:schemeClr val="bg1"/>
                </a:solidFill>
              </a:rPr>
              <a:t>Venkataramani Gopalakrishnan, Klein Adi, </a:t>
            </a:r>
            <a:r>
              <a:rPr lang="en-IN" sz="1400">
                <a:solidFill>
                  <a:schemeClr val="bg1"/>
                </a:solidFill>
              </a:rPr>
              <a:t>Ranjul, Prashanth Bhat, Yuval Harrosh, Jeremy Littrell, Suresh Mani, Aviva Atkins, Matthew G, Evrim Binboga, Sajal Das</a:t>
            </a:r>
          </a:p>
        </p:txBody>
      </p:sp>
    </p:spTree>
    <p:extLst>
      <p:ext uri="{BB962C8B-B14F-4D97-AF65-F5344CB8AC3E}">
        <p14:creationId xmlns:p14="http://schemas.microsoft.com/office/powerpoint/2010/main" val="7105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C3AE22-05BD-9C9E-B828-AA213C24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248" y="0"/>
            <a:ext cx="10702857" cy="6304331"/>
          </a:xfrm>
          <a:prstGeom prst="rect">
            <a:avLst/>
          </a:prstGeom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0C8A297-4C41-4444-A9C9-00A441A1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CA2AB6-71FF-4151-AF29-6AE20468E149}"/>
              </a:ext>
            </a:extLst>
          </p:cNvPr>
          <p:cNvSpPr/>
          <p:nvPr/>
        </p:nvSpPr>
        <p:spPr>
          <a:xfrm>
            <a:off x="4173649" y="6079568"/>
            <a:ext cx="6818448" cy="3118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T3 RVP PTL-H/U/P CHROME SKU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33F5A86-8A49-4FD8-8129-C01538F40C3B}"/>
                  </a:ext>
                </a:extLst>
              </p14:cNvPr>
              <p14:cNvContentPartPr/>
              <p14:nvPr/>
            </p14:nvContentPartPr>
            <p14:xfrm>
              <a:off x="-1226076" y="3112430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33F5A86-8A49-4FD8-8129-C01538F40C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35076" y="310343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5" name="Picture 74">
            <a:extLst>
              <a:ext uri="{FF2B5EF4-FFF2-40B4-BE49-F238E27FC236}">
                <a16:creationId xmlns:a16="http://schemas.microsoft.com/office/drawing/2014/main" id="{F213DCD2-DC9A-49C4-9D43-B28EEA1B6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213" y="454841"/>
            <a:ext cx="1602223" cy="6211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6266BC-C358-41E2-830D-443EB73AEA6C}"/>
              </a:ext>
            </a:extLst>
          </p:cNvPr>
          <p:cNvGrpSpPr/>
          <p:nvPr/>
        </p:nvGrpSpPr>
        <p:grpSpPr>
          <a:xfrm>
            <a:off x="1158220" y="3539385"/>
            <a:ext cx="1116720" cy="786960"/>
            <a:chOff x="1158220" y="3539385"/>
            <a:chExt cx="1116720" cy="7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452FB5E-F37E-4FBD-803F-03E705FC87FE}"/>
                    </a:ext>
                  </a:extLst>
                </p14:cNvPr>
                <p14:cNvContentPartPr/>
                <p14:nvPr/>
              </p14:nvContentPartPr>
              <p14:xfrm>
                <a:off x="1294300" y="3639825"/>
                <a:ext cx="980640" cy="66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452FB5E-F37E-4FBD-803F-03E705FC87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5300" y="3630825"/>
                  <a:ext cx="9982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882360F-2788-4CA9-86A3-F30C1E5C9485}"/>
                    </a:ext>
                  </a:extLst>
                </p14:cNvPr>
                <p14:cNvContentPartPr/>
                <p14:nvPr/>
              </p14:nvContentPartPr>
              <p14:xfrm>
                <a:off x="1158220" y="3539385"/>
                <a:ext cx="1032840" cy="786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882360F-2788-4CA9-86A3-F30C1E5C948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9220" y="3530385"/>
                  <a:ext cx="1050480" cy="80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36E359-7550-40A1-B47F-92D2824BB2DF}"/>
              </a:ext>
            </a:extLst>
          </p:cNvPr>
          <p:cNvGrpSpPr/>
          <p:nvPr/>
        </p:nvGrpSpPr>
        <p:grpSpPr>
          <a:xfrm>
            <a:off x="3403900" y="1555425"/>
            <a:ext cx="996120" cy="635400"/>
            <a:chOff x="3403900" y="1555425"/>
            <a:chExt cx="99612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2E7358-798E-48B4-B1BB-FAE0B73B626A}"/>
                    </a:ext>
                  </a:extLst>
                </p14:cNvPr>
                <p14:cNvContentPartPr/>
                <p14:nvPr/>
              </p14:nvContentPartPr>
              <p14:xfrm>
                <a:off x="3499300" y="1555425"/>
                <a:ext cx="900720" cy="599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2E7358-798E-48B4-B1BB-FAE0B73B62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90304" y="1546430"/>
                  <a:ext cx="918353" cy="617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F791B2-D0B5-4E24-9086-2D2DA718A868}"/>
                    </a:ext>
                  </a:extLst>
                </p14:cNvPr>
                <p14:cNvContentPartPr/>
                <p14:nvPr/>
              </p14:nvContentPartPr>
              <p14:xfrm>
                <a:off x="3403900" y="1576305"/>
                <a:ext cx="842400" cy="614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F791B2-D0B5-4E24-9086-2D2DA718A8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4896" y="1567305"/>
                  <a:ext cx="860048" cy="632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AFCE2D-9439-4620-9AA4-07E25FBD66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9213" y="1177019"/>
            <a:ext cx="1602223" cy="6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0C8A297-4C41-4444-A9C9-00A441A1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CA2AB6-71FF-4151-AF29-6AE20468E149}"/>
              </a:ext>
            </a:extLst>
          </p:cNvPr>
          <p:cNvSpPr/>
          <p:nvPr/>
        </p:nvSpPr>
        <p:spPr>
          <a:xfrm>
            <a:off x="3221542" y="6079568"/>
            <a:ext cx="6818448" cy="3118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T3 RVP PTL-</a:t>
            </a:r>
            <a:r>
              <a:rPr lang="en-IN">
                <a:solidFill>
                  <a:srgbClr val="92D050"/>
                </a:solidFill>
              </a:rPr>
              <a:t>H</a:t>
            </a:r>
            <a:r>
              <a:rPr lang="en-IN"/>
              <a:t>/U/P SKU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DBD884-51F0-4E08-859E-6837BD410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507" y="371192"/>
            <a:ext cx="1593170" cy="685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A6A04A-25E9-4022-839D-3209C4E21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507" y="1056198"/>
            <a:ext cx="1602223" cy="685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02E31-7D80-D3D5-3CF3-F89F4707E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" y="432620"/>
            <a:ext cx="11427831" cy="53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0C8A297-4C41-4444-A9C9-00A441A1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CA2AB6-71FF-4151-AF29-6AE20468E149}"/>
              </a:ext>
            </a:extLst>
          </p:cNvPr>
          <p:cNvSpPr/>
          <p:nvPr/>
        </p:nvSpPr>
        <p:spPr>
          <a:xfrm>
            <a:off x="3767894" y="6367775"/>
            <a:ext cx="6818448" cy="3118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T3 RVP PTL-U/P/H DDR5 SKU</a:t>
            </a: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C60C65-2992-489B-B992-6E60721AD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651" y="1246397"/>
            <a:ext cx="1107540" cy="5989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3A95E8-1D68-4106-AA76-682E171C9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51" y="588054"/>
            <a:ext cx="1107540" cy="658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984D7-46A3-7115-8B0F-52CF1E4F0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809" y="116902"/>
            <a:ext cx="10749322" cy="59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5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0C8A297-4C41-4444-A9C9-00A441A1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0FFE256-6B68-4892-A5B2-47A5C38B34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/>
              <a:t>SOC IA / GT PHASE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DC7CD79-0322-4EE4-8F09-0AC60799924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algn="ctr"/>
            <a:r>
              <a:rPr lang="en-US"/>
              <a:t>USB-C POWER DELIVERY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CF67ABC-34FF-4288-A197-FC39FDB4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695643"/>
          </a:xfrm>
        </p:spPr>
        <p:txBody>
          <a:bodyPr/>
          <a:lstStyle/>
          <a:p>
            <a:pPr algn="ctr"/>
            <a:r>
              <a:rPr lang="en-US"/>
              <a:t>PD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CA2AB6-71FF-4151-AF29-6AE20468E149}"/>
              </a:ext>
            </a:extLst>
          </p:cNvPr>
          <p:cNvSpPr/>
          <p:nvPr/>
        </p:nvSpPr>
        <p:spPr>
          <a:xfrm>
            <a:off x="2816917" y="485373"/>
            <a:ext cx="6855618" cy="36757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POWER DELIVERY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65777E-8BF4-46DC-B2BC-DF790F69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12" y="2185553"/>
            <a:ext cx="1082649" cy="494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BBC7E3-A08E-4247-AD08-4C958A50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780" y="2185552"/>
            <a:ext cx="1082649" cy="494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06BE7C-C5C9-447B-968D-C403513FE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948" y="2185552"/>
            <a:ext cx="1014434" cy="4948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C5FD4B-05F2-4691-ACF7-062D7991E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946" y="2022213"/>
            <a:ext cx="5761529" cy="40724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9654CF-2978-4902-83EE-2B091896D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133" y="3490170"/>
            <a:ext cx="827859" cy="593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385160-677B-4A2E-BFC6-1BA6876F7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621" y="2132367"/>
            <a:ext cx="5189676" cy="34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FE311AB-DDFD-4535-BB2D-2BD6D170A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5" y="595905"/>
            <a:ext cx="11573111" cy="5612959"/>
          </a:xfrm>
          <a:prstGeom prst="rect">
            <a:avLst/>
          </a:prstGeom>
          <a:noFill/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062FE315-8233-4A5B-FECD-BD031D5A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691" y="249618"/>
            <a:ext cx="12181715" cy="696757"/>
          </a:xfrm>
        </p:spPr>
        <p:txBody>
          <a:bodyPr anchor="t">
            <a:normAutofit/>
          </a:bodyPr>
          <a:lstStyle/>
          <a:p>
            <a:pPr algn="ctr" defTabSz="609585" eaLnBrk="0" hangingPunct="0">
              <a:spcBef>
                <a:spcPts val="1600"/>
              </a:spcBef>
            </a:pPr>
            <a:r>
              <a:rPr lang="en-US" b="0" kern="1200"/>
              <a:t>LSIO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0C8A297-4C41-4444-A9C9-00A441A1C4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BF47-E9B9-4C03-9EBE-90A361CE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71C5">
                    <a:lumMod val="20000"/>
                    <a:lumOff val="80000"/>
                  </a:srgbClr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PTL-UPH RVP SKU List – WW49’22 (WIP – Initial list)</a:t>
            </a:r>
            <a:endParaRPr lang="en-US" sz="540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CCCF9532-1814-491A-ABE1-CEBE58E5B9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7130" y="1061031"/>
          <a:ext cx="1363137" cy="2713250"/>
        </p:xfrm>
        <a:graphic>
          <a:graphicData uri="http://schemas.openxmlformats.org/drawingml/2006/table">
            <a:tbl>
              <a:tblPr/>
              <a:tblGrid>
                <a:gridCol w="1363137">
                  <a:extLst>
                    <a:ext uri="{9D8B030D-6E8A-4147-A177-3AD203B41FA5}">
                      <a16:colId xmlns:a16="http://schemas.microsoft.com/office/drawing/2014/main" val="628361138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27432" algn="l" fontAlgn="ctr">
                        <a:spcBef>
                          <a:spcPts val="600"/>
                        </a:spcBef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PTL-UPH RVP Base SKU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187731"/>
                  </a:ext>
                </a:extLst>
              </a:tr>
              <a:tr h="773906">
                <a:tc>
                  <a:txBody>
                    <a:bodyPr/>
                    <a:lstStyle/>
                    <a:p>
                      <a:pPr marL="27432" algn="l" fontAlgn="ctr">
                        <a:spcBef>
                          <a:spcPts val="600"/>
                        </a:spcBef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LP5x T3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2977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27432" algn="l" fontAlgn="ctr">
                        <a:spcBef>
                          <a:spcPts val="600"/>
                        </a:spcBef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dTBT T3 LP5x CAMM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27748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marL="27432" algn="l" fontAlgn="ctr">
                        <a:spcBef>
                          <a:spcPts val="600"/>
                        </a:spcBef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LP5x T4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836858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pPr marL="27432" algn="l" fontAlgn="ctr">
                        <a:spcBef>
                          <a:spcPts val="600"/>
                        </a:spcBef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DDR5 T3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29480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8CA770C-9B7C-45A6-B655-DF8F704ECD42}"/>
              </a:ext>
            </a:extLst>
          </p:cNvPr>
          <p:cNvGraphicFramePr>
            <a:graphicFrameLocks noGrp="1"/>
          </p:cNvGraphicFramePr>
          <p:nvPr/>
        </p:nvGraphicFramePr>
        <p:xfrm>
          <a:off x="1719791" y="1061031"/>
          <a:ext cx="9829800" cy="1165438"/>
        </p:xfrm>
        <a:graphic>
          <a:graphicData uri="http://schemas.openxmlformats.org/drawingml/2006/table">
            <a:tbl>
              <a:tblPr/>
              <a:tblGrid>
                <a:gridCol w="828407">
                  <a:extLst>
                    <a:ext uri="{9D8B030D-6E8A-4147-A177-3AD203B41FA5}">
                      <a16:colId xmlns:a16="http://schemas.microsoft.com/office/drawing/2014/main" val="1618599812"/>
                    </a:ext>
                  </a:extLst>
                </a:gridCol>
                <a:gridCol w="495140">
                  <a:extLst>
                    <a:ext uri="{9D8B030D-6E8A-4147-A177-3AD203B41FA5}">
                      <a16:colId xmlns:a16="http://schemas.microsoft.com/office/drawing/2014/main" val="3543707951"/>
                    </a:ext>
                  </a:extLst>
                </a:gridCol>
                <a:gridCol w="2285262">
                  <a:extLst>
                    <a:ext uri="{9D8B030D-6E8A-4147-A177-3AD203B41FA5}">
                      <a16:colId xmlns:a16="http://schemas.microsoft.com/office/drawing/2014/main" val="133145544"/>
                    </a:ext>
                  </a:extLst>
                </a:gridCol>
                <a:gridCol w="860744">
                  <a:extLst>
                    <a:ext uri="{9D8B030D-6E8A-4147-A177-3AD203B41FA5}">
                      <a16:colId xmlns:a16="http://schemas.microsoft.com/office/drawing/2014/main" val="8285717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42033842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1658641755"/>
                    </a:ext>
                  </a:extLst>
                </a:gridCol>
                <a:gridCol w="3478107">
                  <a:extLst>
                    <a:ext uri="{9D8B030D-6E8A-4147-A177-3AD203B41FA5}">
                      <a16:colId xmlns:a16="http://schemas.microsoft.com/office/drawing/2014/main" val="588552371"/>
                    </a:ext>
                  </a:extLst>
                </a:gridCol>
              </a:tblGrid>
              <a:tr h="393913">
                <a:tc>
                  <a:txBody>
                    <a:bodyPr/>
                    <a:lstStyle/>
                    <a:p>
                      <a:pPr marL="27432" algn="l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Board SKU or BOM SKU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SKW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PTL-UPH RVP SKU 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Memory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PCB Type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Validation Config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6770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Board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LP5x T3 Mem Skt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7432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7400 1R/2R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7432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T3 - 10+6 Layer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7432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TBD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 Socketed, Limited to Memory validation teams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8656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LP5x T3 MemSD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 Soldered Down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565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LP5x T3 MemSkt PnP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 Socketed, PnP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4503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LP5x T3 MemSD Chrome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 Soldered Down, Chrome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21122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D2E363-17C5-4FEA-977C-B5F1EEE398B2}"/>
              </a:ext>
            </a:extLst>
          </p:cNvPr>
          <p:cNvGraphicFramePr>
            <a:graphicFrameLocks noGrp="1"/>
          </p:cNvGraphicFramePr>
          <p:nvPr/>
        </p:nvGraphicFramePr>
        <p:xfrm>
          <a:off x="1720320" y="2228850"/>
          <a:ext cx="9829271" cy="390525"/>
        </p:xfrm>
        <a:graphic>
          <a:graphicData uri="http://schemas.openxmlformats.org/drawingml/2006/table">
            <a:tbl>
              <a:tblPr/>
              <a:tblGrid>
                <a:gridCol w="828218">
                  <a:extLst>
                    <a:ext uri="{9D8B030D-6E8A-4147-A177-3AD203B41FA5}">
                      <a16:colId xmlns:a16="http://schemas.microsoft.com/office/drawing/2014/main" val="775441235"/>
                    </a:ext>
                  </a:extLst>
                </a:gridCol>
                <a:gridCol w="495027">
                  <a:extLst>
                    <a:ext uri="{9D8B030D-6E8A-4147-A177-3AD203B41FA5}">
                      <a16:colId xmlns:a16="http://schemas.microsoft.com/office/drawing/2014/main" val="2601448193"/>
                    </a:ext>
                  </a:extLst>
                </a:gridCol>
                <a:gridCol w="2284738">
                  <a:extLst>
                    <a:ext uri="{9D8B030D-6E8A-4147-A177-3AD203B41FA5}">
                      <a16:colId xmlns:a16="http://schemas.microsoft.com/office/drawing/2014/main" val="1175774514"/>
                    </a:ext>
                  </a:extLst>
                </a:gridCol>
                <a:gridCol w="860583">
                  <a:extLst>
                    <a:ext uri="{9D8B030D-6E8A-4147-A177-3AD203B41FA5}">
                      <a16:colId xmlns:a16="http://schemas.microsoft.com/office/drawing/2014/main" val="3185342189"/>
                    </a:ext>
                  </a:extLst>
                </a:gridCol>
                <a:gridCol w="1051328">
                  <a:extLst>
                    <a:ext uri="{9D8B030D-6E8A-4147-A177-3AD203B41FA5}">
                      <a16:colId xmlns:a16="http://schemas.microsoft.com/office/drawing/2014/main" val="1320343802"/>
                    </a:ext>
                  </a:extLst>
                </a:gridCol>
                <a:gridCol w="829762">
                  <a:extLst>
                    <a:ext uri="{9D8B030D-6E8A-4147-A177-3AD203B41FA5}">
                      <a16:colId xmlns:a16="http://schemas.microsoft.com/office/drawing/2014/main" val="3991439052"/>
                    </a:ext>
                  </a:extLst>
                </a:gridCol>
                <a:gridCol w="3479615">
                  <a:extLst>
                    <a:ext uri="{9D8B030D-6E8A-4147-A177-3AD203B41FA5}">
                      <a16:colId xmlns:a16="http://schemas.microsoft.com/office/drawing/2014/main" val="12734512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Board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 UPH LP5x CAMM dTBT T3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7432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7400 1R/2R (iPOR)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7432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T3 - 10+6 Layer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7432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 Config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dTBT - Barlow Ridge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62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UPH-06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 UPH LP5x CAMM dTBT T3 Chrome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Chrome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37991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401468A-560B-4BD8-BC3D-0919A6EFE6DE}"/>
              </a:ext>
            </a:extLst>
          </p:cNvPr>
          <p:cNvGraphicFramePr>
            <a:graphicFrameLocks noGrp="1"/>
          </p:cNvGraphicFramePr>
          <p:nvPr/>
        </p:nvGraphicFramePr>
        <p:xfrm>
          <a:off x="1719262" y="2619375"/>
          <a:ext cx="9829800" cy="771525"/>
        </p:xfrm>
        <a:graphic>
          <a:graphicData uri="http://schemas.openxmlformats.org/drawingml/2006/table">
            <a:tbl>
              <a:tblPr/>
              <a:tblGrid>
                <a:gridCol w="828401">
                  <a:extLst>
                    <a:ext uri="{9D8B030D-6E8A-4147-A177-3AD203B41FA5}">
                      <a16:colId xmlns:a16="http://schemas.microsoft.com/office/drawing/2014/main" val="3499936218"/>
                    </a:ext>
                  </a:extLst>
                </a:gridCol>
                <a:gridCol w="495574">
                  <a:extLst>
                    <a:ext uri="{9D8B030D-6E8A-4147-A177-3AD203B41FA5}">
                      <a16:colId xmlns:a16="http://schemas.microsoft.com/office/drawing/2014/main" val="2892157185"/>
                    </a:ext>
                  </a:extLst>
                </a:gridCol>
                <a:gridCol w="2284805">
                  <a:extLst>
                    <a:ext uri="{9D8B030D-6E8A-4147-A177-3AD203B41FA5}">
                      <a16:colId xmlns:a16="http://schemas.microsoft.com/office/drawing/2014/main" val="91821781"/>
                    </a:ext>
                  </a:extLst>
                </a:gridCol>
                <a:gridCol w="860826">
                  <a:extLst>
                    <a:ext uri="{9D8B030D-6E8A-4147-A177-3AD203B41FA5}">
                      <a16:colId xmlns:a16="http://schemas.microsoft.com/office/drawing/2014/main" val="3798151231"/>
                    </a:ext>
                  </a:extLst>
                </a:gridCol>
                <a:gridCol w="1052512">
                  <a:extLst>
                    <a:ext uri="{9D8B030D-6E8A-4147-A177-3AD203B41FA5}">
                      <a16:colId xmlns:a16="http://schemas.microsoft.com/office/drawing/2014/main" val="1717883535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4113782748"/>
                    </a:ext>
                  </a:extLst>
                </a:gridCol>
                <a:gridCol w="3479007">
                  <a:extLst>
                    <a:ext uri="{9D8B030D-6E8A-4147-A177-3AD203B41FA5}">
                      <a16:colId xmlns:a16="http://schemas.microsoft.com/office/drawing/2014/main" val="20131913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Board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LP5x T4 Mem Skt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7432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8533 1R/2R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7432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T4 2x2+, 10+6 Layer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7432"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TBD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 Socketed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5116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LP5x T4 MemSD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 Soldered Down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039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LP5x T4 MemSkt PnP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 Socketed, PnP SKU and EVO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6055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Board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LP5x T4 MemSD PPV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PPV SKU for UP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8911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9A31BD-36B4-4290-939B-C56A6DD23287}"/>
              </a:ext>
            </a:extLst>
          </p:cNvPr>
          <p:cNvGraphicFramePr>
            <a:graphicFrameLocks noGrp="1"/>
          </p:cNvGraphicFramePr>
          <p:nvPr/>
        </p:nvGraphicFramePr>
        <p:xfrm>
          <a:off x="1718733" y="3390900"/>
          <a:ext cx="9830329" cy="383540"/>
        </p:xfrm>
        <a:graphic>
          <a:graphicData uri="http://schemas.openxmlformats.org/drawingml/2006/table">
            <a:tbl>
              <a:tblPr/>
              <a:tblGrid>
                <a:gridCol w="828401">
                  <a:extLst>
                    <a:ext uri="{9D8B030D-6E8A-4147-A177-3AD203B41FA5}">
                      <a16:colId xmlns:a16="http://schemas.microsoft.com/office/drawing/2014/main" val="187006456"/>
                    </a:ext>
                  </a:extLst>
                </a:gridCol>
                <a:gridCol w="495136">
                  <a:extLst>
                    <a:ext uri="{9D8B030D-6E8A-4147-A177-3AD203B41FA5}">
                      <a16:colId xmlns:a16="http://schemas.microsoft.com/office/drawing/2014/main" val="2227730540"/>
                    </a:ext>
                  </a:extLst>
                </a:gridCol>
                <a:gridCol w="2285243">
                  <a:extLst>
                    <a:ext uri="{9D8B030D-6E8A-4147-A177-3AD203B41FA5}">
                      <a16:colId xmlns:a16="http://schemas.microsoft.com/office/drawing/2014/main" val="3829952521"/>
                    </a:ext>
                  </a:extLst>
                </a:gridCol>
                <a:gridCol w="861355">
                  <a:extLst>
                    <a:ext uri="{9D8B030D-6E8A-4147-A177-3AD203B41FA5}">
                      <a16:colId xmlns:a16="http://schemas.microsoft.com/office/drawing/2014/main" val="624182334"/>
                    </a:ext>
                  </a:extLst>
                </a:gridCol>
                <a:gridCol w="1052512">
                  <a:extLst>
                    <a:ext uri="{9D8B030D-6E8A-4147-A177-3AD203B41FA5}">
                      <a16:colId xmlns:a16="http://schemas.microsoft.com/office/drawing/2014/main" val="1156460749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93169219"/>
                    </a:ext>
                  </a:extLst>
                </a:gridCol>
                <a:gridCol w="3479007">
                  <a:extLst>
                    <a:ext uri="{9D8B030D-6E8A-4147-A177-3AD203B41FA5}">
                      <a16:colId xmlns:a16="http://schemas.microsoft.com/office/drawing/2014/main" val="2514083792"/>
                    </a:ext>
                  </a:extLst>
                </a:gridCol>
              </a:tblGrid>
              <a:tr h="183515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Board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DDR5 T3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7432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SODIMM - 7200 1DPC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7432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T3 - 10+6 Layer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7432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 Config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Limited to Memory validation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745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Board SKU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UPH-12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PTL-UPH DDR5 T3 PPV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PPV SKU for 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14104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C4BC0EA-17D4-49A6-81B7-A0A369C8CA09}"/>
              </a:ext>
            </a:extLst>
          </p:cNvPr>
          <p:cNvSpPr txBox="1"/>
          <p:nvPr/>
        </p:nvSpPr>
        <p:spPr>
          <a:xfrm>
            <a:off x="9759790" y="3785686"/>
            <a:ext cx="19848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sym typeface="Helvetica Neue"/>
              </a:rPr>
              <a:t>SKW – SKU Key Word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sym typeface="Helvetica Neue"/>
              </a:rPr>
              <a:t>Board SKU – Tape Out/Main Board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sym typeface="Helvetica Neue"/>
              </a:rPr>
              <a:t>BOM SKU – Derivative SKU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2D27A3-2EAF-402E-AC3C-AA9986BCE3C7}"/>
              </a:ext>
            </a:extLst>
          </p:cNvPr>
          <p:cNvSpPr txBox="1"/>
          <p:nvPr/>
        </p:nvSpPr>
        <p:spPr>
          <a:xfrm>
            <a:off x="642938" y="4012406"/>
            <a:ext cx="9770917" cy="1508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6CB4B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Notes:</a:t>
            </a:r>
          </a:p>
          <a:p>
            <a:pPr marL="171450" marR="0" lvl="0" indent="-17145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Common RVP SKUs for all UPH packages (with different TDP)</a:t>
            </a:r>
            <a:endParaRPr lang="en-US" sz="1200" b="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  <a:p>
            <a:pPr marL="171450" marR="0" lvl="0" indent="-17145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Refer RVP LZ for Base SKU feature set and Type C port mapping in our </a:t>
            </a:r>
            <a:r>
              <a:rPr lang="en-US" sz="1200" kern="0">
                <a:solidFill>
                  <a:schemeClr val="accent2"/>
                </a:solidFill>
                <a:latin typeface="Intel Clear"/>
                <a:sym typeface="Helvetica Neue"/>
              </a:rPr>
              <a:t>SharePoint</a:t>
            </a:r>
            <a:endParaRPr lang="en-US" sz="1200" b="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  <a:p>
            <a:pPr marL="171450" marR="0" lvl="0" indent="-17145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ntel Clear"/>
                <a:sym typeface="Helvetica Neue"/>
              </a:rPr>
              <a:t>Lead Validation SKU / Golden Config is TBD</a:t>
            </a:r>
            <a:endParaRPr lang="en-US" sz="1200" b="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  <a:p>
            <a:pPr marL="171450" indent="-171450" defTabSz="2438338" hangingPunct="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ntel Clear"/>
                <a:sym typeface="Helvetica Neue"/>
              </a:rPr>
              <a:t>All boards PD will be configured to support 45W,</a:t>
            </a:r>
            <a:r>
              <a:rPr lang="en-US" sz="1200" kern="0">
                <a:solidFill>
                  <a:schemeClr val="accent2"/>
                </a:solidFill>
                <a:latin typeface="Intel Clear"/>
                <a:sym typeface="Helvetica Neue"/>
              </a:rPr>
              <a:t> 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ntel Clear"/>
                <a:sym typeface="Helvetica Neue"/>
              </a:rPr>
              <a:t> for accurate PnP measurement on 15W/28W we will have Feature rework planned</a:t>
            </a:r>
            <a:endParaRPr lang="en-US" sz="1200" kern="0">
              <a:solidFill>
                <a:schemeClr val="accent2"/>
              </a:solidFill>
              <a:latin typeface="Intel Clear"/>
            </a:endParaRPr>
          </a:p>
          <a:p>
            <a:pPr marL="171450" indent="-171450" defTabSz="2438338">
              <a:buFont typeface="Arial" panose="020B0604020202020204" pitchFamily="34" charset="0"/>
              <a:buChar char="•"/>
              <a:defRPr/>
            </a:pPr>
            <a:r>
              <a:rPr lang="en-US" sz="1200" kern="0">
                <a:solidFill>
                  <a:schemeClr val="accent2"/>
                </a:solidFill>
                <a:latin typeface="Intel Clear"/>
              </a:rPr>
              <a:t>Same PTL-UPH LP5x T4 RVP SKU supports both higher memory speed – 8533 and 9600.  PTL silicon with 9600 support is thru binning (Decision Forum planned in WW02)</a:t>
            </a:r>
          </a:p>
          <a:p>
            <a:pPr marL="171450" indent="-171450" defTabSz="2438338">
              <a:buFont typeface="Arial" panose="020B0604020202020204" pitchFamily="34" charset="0"/>
              <a:buChar char="•"/>
              <a:defRPr/>
            </a:pPr>
            <a:endParaRPr lang="en-US" sz="1200" kern="0">
              <a:solidFill>
                <a:srgbClr val="0068B5">
                  <a:lumMod val="40000"/>
                  <a:lumOff val="60000"/>
                </a:srgbClr>
              </a:solid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12296428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BF47-E9B9-4C03-9EBE-90A361CE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71C5">
                    <a:lumMod val="20000"/>
                    <a:lumOff val="80000"/>
                  </a:srgbClr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PTL-UPH RVP schedule plan (WIP) – WW49’22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424D3-1B33-4D65-9D5D-040A0F7E1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936067"/>
            <a:ext cx="11279787" cy="1464474"/>
          </a:xfrm>
        </p:spPr>
        <p:txBody>
          <a:bodyPr/>
          <a:lstStyle/>
          <a:p>
            <a:r>
              <a:rPr lang="en-US" sz="1200" kern="0">
                <a:solidFill>
                  <a:schemeClr val="accent1">
                    <a:lumMod val="40000"/>
                    <a:lumOff val="60000"/>
                  </a:schemeClr>
                </a:solidFill>
                <a:latin typeface="Intel Clear (Body)"/>
              </a:rPr>
              <a:t>Schedule plan is WIP –  need to be ratified in PXT/PVST/MC</a:t>
            </a:r>
          </a:p>
          <a:p>
            <a:r>
              <a:rPr lang="en-US" sz="1200" kern="0">
                <a:solidFill>
                  <a:schemeClr val="accent1">
                    <a:lumMod val="40000"/>
                    <a:lumOff val="60000"/>
                  </a:schemeClr>
                </a:solidFill>
                <a:latin typeface="Intel Clear (Body)"/>
              </a:rPr>
              <a:t>Plan is to provide LP5 T3 and LP5 T4 SKU for PLT-P A0 PO </a:t>
            </a:r>
          </a:p>
          <a:p>
            <a:r>
              <a:rPr lang="en-US" sz="1200">
                <a:solidFill>
                  <a:schemeClr val="accent1">
                    <a:lumMod val="40000"/>
                    <a:lumOff val="60000"/>
                  </a:schemeClr>
                </a:solidFill>
                <a:latin typeface="Intel Clear (Body)"/>
              </a:rPr>
              <a:t>F</a:t>
            </a:r>
            <a:r>
              <a:rPr lang="en-US" sz="1200" kern="0">
                <a:solidFill>
                  <a:schemeClr val="accent1">
                    <a:lumMod val="40000"/>
                    <a:lumOff val="60000"/>
                  </a:schemeClr>
                </a:solidFill>
                <a:latin typeface="Intel Clear (Body)"/>
              </a:rPr>
              <a:t>ollowed by dTBT/CAMM SKU and DDR5 SKU which would be Taped Out post PTL-P Platform POE</a:t>
            </a:r>
          </a:p>
          <a:p>
            <a:endParaRPr lang="en-US">
              <a:latin typeface="Intel Clear (Body)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42E70-0C4A-4775-9E89-8D628E3FE1F8}"/>
              </a:ext>
            </a:extLst>
          </p:cNvPr>
          <p:cNvSpPr/>
          <p:nvPr/>
        </p:nvSpPr>
        <p:spPr>
          <a:xfrm>
            <a:off x="11071225" y="527730"/>
            <a:ext cx="11207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68B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l Clear"/>
                <a:sym typeface="Helvetica Neue"/>
              </a:rPr>
              <a:t>Planned Dock 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8E3F3-6200-45CA-9742-155B0BE68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519" y="523833"/>
            <a:ext cx="472855" cy="223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11897B-FB39-4D44-890F-54F4DEA0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264"/>
            <a:ext cx="12192000" cy="37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141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BF47-E9B9-4C03-9EBE-90A361CE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276"/>
            <a:ext cx="11279787" cy="822960"/>
          </a:xfrm>
        </p:spPr>
        <p:txBody>
          <a:bodyPr/>
          <a:lstStyle/>
          <a:p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71C5">
                    <a:lumMod val="20000"/>
                    <a:lumOff val="80000"/>
                  </a:srgbClr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PTL-UPH Kit/AIC List – WW49’22 (WIP – Initial list)</a:t>
            </a:r>
            <a:endParaRPr lang="en-US" sz="5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63ADA-52CE-48D2-9630-154FFC17B655}"/>
              </a:ext>
            </a:extLst>
          </p:cNvPr>
          <p:cNvSpPr txBox="1"/>
          <p:nvPr/>
        </p:nvSpPr>
        <p:spPr>
          <a:xfrm>
            <a:off x="3048755" y="3218224"/>
            <a:ext cx="6097508" cy="426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sym typeface="Helvetica Neue"/>
              </a:rPr>
              <a:t>Qty as per usage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sym typeface="Helvetica Neue"/>
              </a:rPr>
              <a:t> 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FD1B666A-8059-4E0E-9A15-57B8FB3B66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2188" y="836498"/>
          <a:ext cx="12193142" cy="5536941"/>
        </p:xfrm>
        <a:graphic>
          <a:graphicData uri="http://schemas.openxmlformats.org/drawingml/2006/table">
            <a:tbl>
              <a:tblPr/>
              <a:tblGrid>
                <a:gridCol w="577352">
                  <a:extLst>
                    <a:ext uri="{9D8B030D-6E8A-4147-A177-3AD203B41FA5}">
                      <a16:colId xmlns:a16="http://schemas.microsoft.com/office/drawing/2014/main" val="163478471"/>
                    </a:ext>
                  </a:extLst>
                </a:gridCol>
                <a:gridCol w="2845107">
                  <a:extLst>
                    <a:ext uri="{9D8B030D-6E8A-4147-A177-3AD203B41FA5}">
                      <a16:colId xmlns:a16="http://schemas.microsoft.com/office/drawing/2014/main" val="2531106814"/>
                    </a:ext>
                  </a:extLst>
                </a:gridCol>
                <a:gridCol w="812145">
                  <a:extLst>
                    <a:ext uri="{9D8B030D-6E8A-4147-A177-3AD203B41FA5}">
                      <a16:colId xmlns:a16="http://schemas.microsoft.com/office/drawing/2014/main" val="2494749757"/>
                    </a:ext>
                  </a:extLst>
                </a:gridCol>
                <a:gridCol w="511204">
                  <a:extLst>
                    <a:ext uri="{9D8B030D-6E8A-4147-A177-3AD203B41FA5}">
                      <a16:colId xmlns:a16="http://schemas.microsoft.com/office/drawing/2014/main" val="4152197860"/>
                    </a:ext>
                  </a:extLst>
                </a:gridCol>
                <a:gridCol w="27754">
                  <a:extLst>
                    <a:ext uri="{9D8B030D-6E8A-4147-A177-3AD203B41FA5}">
                      <a16:colId xmlns:a16="http://schemas.microsoft.com/office/drawing/2014/main" val="1435337953"/>
                    </a:ext>
                  </a:extLst>
                </a:gridCol>
                <a:gridCol w="518994">
                  <a:extLst>
                    <a:ext uri="{9D8B030D-6E8A-4147-A177-3AD203B41FA5}">
                      <a16:colId xmlns:a16="http://schemas.microsoft.com/office/drawing/2014/main" val="517916241"/>
                    </a:ext>
                  </a:extLst>
                </a:gridCol>
                <a:gridCol w="518994">
                  <a:extLst>
                    <a:ext uri="{9D8B030D-6E8A-4147-A177-3AD203B41FA5}">
                      <a16:colId xmlns:a16="http://schemas.microsoft.com/office/drawing/2014/main" val="3380835496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924509078"/>
                    </a:ext>
                  </a:extLst>
                </a:gridCol>
                <a:gridCol w="84455">
                  <a:extLst>
                    <a:ext uri="{9D8B030D-6E8A-4147-A177-3AD203B41FA5}">
                      <a16:colId xmlns:a16="http://schemas.microsoft.com/office/drawing/2014/main" val="3426973868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280589632"/>
                    </a:ext>
                  </a:extLst>
                </a:gridCol>
                <a:gridCol w="126099">
                  <a:extLst>
                    <a:ext uri="{9D8B030D-6E8A-4147-A177-3AD203B41FA5}">
                      <a16:colId xmlns:a16="http://schemas.microsoft.com/office/drawing/2014/main" val="3514102206"/>
                    </a:ext>
                  </a:extLst>
                </a:gridCol>
                <a:gridCol w="363061">
                  <a:extLst>
                    <a:ext uri="{9D8B030D-6E8A-4147-A177-3AD203B41FA5}">
                      <a16:colId xmlns:a16="http://schemas.microsoft.com/office/drawing/2014/main" val="2819085119"/>
                    </a:ext>
                  </a:extLst>
                </a:gridCol>
                <a:gridCol w="252816">
                  <a:extLst>
                    <a:ext uri="{9D8B030D-6E8A-4147-A177-3AD203B41FA5}">
                      <a16:colId xmlns:a16="http://schemas.microsoft.com/office/drawing/2014/main" val="1022161948"/>
                    </a:ext>
                  </a:extLst>
                </a:gridCol>
                <a:gridCol w="266179">
                  <a:extLst>
                    <a:ext uri="{9D8B030D-6E8A-4147-A177-3AD203B41FA5}">
                      <a16:colId xmlns:a16="http://schemas.microsoft.com/office/drawing/2014/main" val="3963151436"/>
                    </a:ext>
                  </a:extLst>
                </a:gridCol>
                <a:gridCol w="518994">
                  <a:extLst>
                    <a:ext uri="{9D8B030D-6E8A-4147-A177-3AD203B41FA5}">
                      <a16:colId xmlns:a16="http://schemas.microsoft.com/office/drawing/2014/main" val="4241082932"/>
                    </a:ext>
                  </a:extLst>
                </a:gridCol>
                <a:gridCol w="27754">
                  <a:extLst>
                    <a:ext uri="{9D8B030D-6E8A-4147-A177-3AD203B41FA5}">
                      <a16:colId xmlns:a16="http://schemas.microsoft.com/office/drawing/2014/main" val="3732469428"/>
                    </a:ext>
                  </a:extLst>
                </a:gridCol>
                <a:gridCol w="814270">
                  <a:extLst>
                    <a:ext uri="{9D8B030D-6E8A-4147-A177-3AD203B41FA5}">
                      <a16:colId xmlns:a16="http://schemas.microsoft.com/office/drawing/2014/main" val="1753543155"/>
                    </a:ext>
                  </a:extLst>
                </a:gridCol>
                <a:gridCol w="27754">
                  <a:extLst>
                    <a:ext uri="{9D8B030D-6E8A-4147-A177-3AD203B41FA5}">
                      <a16:colId xmlns:a16="http://schemas.microsoft.com/office/drawing/2014/main" val="2100765870"/>
                    </a:ext>
                  </a:extLst>
                </a:gridCol>
                <a:gridCol w="2977555">
                  <a:extLst>
                    <a:ext uri="{9D8B030D-6E8A-4147-A177-3AD203B41FA5}">
                      <a16:colId xmlns:a16="http://schemas.microsoft.com/office/drawing/2014/main" val="2435034559"/>
                    </a:ext>
                  </a:extLst>
                </a:gridCol>
              </a:tblGrid>
              <a:tr h="283945"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RVP + Boot Kit Matrix   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(Kit items which will shipped along with board)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644537"/>
                  </a:ext>
                </a:extLst>
              </a:tr>
              <a:tr h="425917"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Kit Category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Kit Item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IPN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 per Board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UPH-01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UPH-02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UPH-05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UPH-06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UPH-07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UPH-07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UPH-08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UPH-10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UPH-07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UPH-12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Reuse from Previous Programs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Comments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887120"/>
                  </a:ext>
                </a:extLst>
              </a:tr>
              <a:tr h="141973">
                <a:tc rowSpan="8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Boot Kit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CPU MCP Socket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/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/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2314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CPU MCP Retention HW (Heatsink with Fan)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/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/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874658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LPDDR5 Device (4 per board)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877218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LPDDR5 Socket (4 per board)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M15275-001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Yes??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178124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LPDDR5 HW Assy (T4)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M16851-001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Yes??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70733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CAMM Module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72465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CAMM Retention HW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284515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DDR5 SODIMM module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Need to Check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85616"/>
                  </a:ext>
                </a:extLst>
              </a:tr>
              <a:tr h="141973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367280"/>
                  </a:ext>
                </a:extLst>
              </a:tr>
              <a:tr h="141973">
                <a:tc rowSpan="14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nb-NO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Type C PD AIC (TI) EPR 48V - (H)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14" gridSpan="10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1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ARL-P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Re-Build for PTL-UPH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45909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nb-NO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Type C PD AIC (TI) EPR 28V - (P &amp; U)</a:t>
                      </a:r>
                      <a:endParaRPr lang="en-US" sz="900" b="0" i="0" u="none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723452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STM - USBC 40Gbps retimer (Volume)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TCSS-USBC module retimer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426395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STM - USBA  </a:t>
                      </a:r>
                      <a:r>
                        <a:rPr lang="en-US" sz="900" b="0" i="0" u="none" strike="noStrike" err="1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redriver</a:t>
                      </a:r>
                      <a:endParaRPr lang="en-US" sz="900" b="0" i="0" u="none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TCSS-USBA module redriver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684102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STM - USBC  </a:t>
                      </a:r>
                      <a:r>
                        <a:rPr lang="en-US" sz="900" b="0" i="0" u="none" strike="noStrike" err="1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retimerless</a:t>
                      </a:r>
                      <a:endParaRPr lang="en-US" sz="900" b="0" i="0" u="none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TCSS-USBC module retimerless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20186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STM - USBC  Cable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TCSS-USBC module Cable topology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15317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STM - USBC  20Gb single retimer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TCSS-USBC module 20GB single retimer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74118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STM - HDMI  6Gbps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TCSS-HDMI module 6GBPS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064758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STM - HDMI  12Gbps </a:t>
                      </a:r>
                      <a:r>
                        <a:rPr lang="en-US" sz="900" b="0" i="0" u="none" strike="noStrike" err="1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redriver</a:t>
                      </a:r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 (Volume)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TCSS-HDMI module 12GBPS redriver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63114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STM - eDP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TCSS-eDP module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756987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RVP DAC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826896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UCP Card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747895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Littlemount AIC UFS 3.0 (PTL-U only)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30606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Spider card and cable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J20358-102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32818"/>
                  </a:ext>
                </a:extLst>
              </a:tr>
              <a:tr h="141973"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513449"/>
                  </a:ext>
                </a:extLst>
              </a:tr>
              <a:tr h="141973">
                <a:tc rowSpan="5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Spare / Misc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Probing HW for CAMM memory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27840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1x TDP 15W</a:t>
                      </a:r>
                    </a:p>
                  </a:txBody>
                  <a:tcPr marL="0" marR="0" marT="0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48811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1x TDP 28W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110625"/>
                  </a:ext>
                </a:extLst>
              </a:tr>
              <a:tr h="2839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ctr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AC Brick - 230W with Power Cord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J82210-001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G38241-001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Teams to plan and reuse from previous Gen; Orders to be limited to teams who ship boards externally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99434"/>
                  </a:ext>
                </a:extLst>
              </a:tr>
              <a:tr h="14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Battery Pack with Cable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"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Need to Check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233161"/>
                  </a:ext>
                </a:extLst>
              </a:tr>
              <a:tr h="141973"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78231"/>
                  </a:ext>
                </a:extLst>
              </a:tr>
              <a:tr h="425917"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Qty as per usage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ctr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7432" algn="l" fontAlgn="b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STM - Sleek TypeC Modules (TCSS modules)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205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99346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81ECFD-17D0-4D4B-97B0-F6B72A3F84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47200" y="6432550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080" y="93768"/>
            <a:ext cx="10972800" cy="543118"/>
          </a:xfrm>
        </p:spPr>
        <p:txBody>
          <a:bodyPr/>
          <a:lstStyle/>
          <a:p>
            <a:r>
              <a:rPr lang="en-US"/>
              <a:t>PTL Platform I/O: U/P/H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50369"/>
              </p:ext>
            </p:extLst>
          </p:nvPr>
        </p:nvGraphicFramePr>
        <p:xfrm>
          <a:off x="224117" y="638735"/>
          <a:ext cx="10566885" cy="591616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92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3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3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3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3588">
                  <a:extLst>
                    <a:ext uri="{9D8B030D-6E8A-4147-A177-3AD203B41FA5}">
                      <a16:colId xmlns:a16="http://schemas.microsoft.com/office/drawing/2014/main" val="2608639563"/>
                    </a:ext>
                  </a:extLst>
                </a:gridCol>
              </a:tblGrid>
              <a:tr h="313371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</a:rPr>
                        <a:t>Interface</a:t>
                      </a:r>
                    </a:p>
                  </a:txBody>
                  <a:tcPr marL="109728" marR="109728" marT="54864" marB="548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2"/>
                          </a:solidFill>
                        </a:rPr>
                        <a:t>MTL-P</a:t>
                      </a:r>
                    </a:p>
                  </a:txBody>
                  <a:tcPr marL="109728" marR="109728" marT="54864" marB="548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2"/>
                          </a:solidFill>
                        </a:rPr>
                        <a:t>PTL-U</a:t>
                      </a:r>
                    </a:p>
                  </a:txBody>
                  <a:tcPr marL="109728" marR="109728" marT="54864" marB="5486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2"/>
                          </a:solidFill>
                        </a:rPr>
                        <a:t>PTL-P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2"/>
                          </a:solidFill>
                        </a:rPr>
                        <a:t>PTL-H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105">
                <a:tc>
                  <a:txBody>
                    <a:bodyPr/>
                    <a:lstStyle/>
                    <a:p>
                      <a:pPr marL="0" marR="0" indent="0" algn="l" defTabSz="4897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err="1">
                          <a:solidFill>
                            <a:schemeClr val="bg2"/>
                          </a:solidFill>
                        </a:rPr>
                        <a:t>eDP</a:t>
                      </a:r>
                      <a:endParaRPr lang="en-US" sz="1200" b="1">
                        <a:solidFill>
                          <a:schemeClr val="bg2"/>
                        </a:solidFill>
                      </a:endParaRP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2x4 eDP1.4b</a:t>
                      </a:r>
                    </a:p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DDI: DP1.4b/HDMI 2.0b</a:t>
                      </a:r>
                      <a:endParaRPr lang="en-US" sz="1100" b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1x4 eDP1.5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1x4 eDP1.5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1x4 eDP1.5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907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MIPI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Removed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Removed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Removed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Removed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77661"/>
                  </a:ext>
                </a:extLst>
              </a:tr>
              <a:tr h="384592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Concurrent Dual Display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eDP</a:t>
                      </a: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eDP</a:t>
                      </a: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N/A (Optional with </a:t>
                      </a:r>
                      <a:r>
                        <a:rPr kumimoji="0" lang="en-US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eDP</a:t>
                      </a: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/Type-C</a:t>
                      </a: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ntel Clear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N/A (Optional with </a:t>
                      </a:r>
                      <a:r>
                        <a:rPr kumimoji="0" lang="en-US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eDP</a:t>
                      </a: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/Type-C</a:t>
                      </a: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ntel Clear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N/A (Optional with </a:t>
                      </a:r>
                      <a:r>
                        <a:rPr kumimoji="0" lang="en-US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eDP</a:t>
                      </a: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/Type-C</a:t>
                      </a: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ntel Clear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546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USB Type</a:t>
                      </a:r>
                      <a:r>
                        <a:rPr lang="en-US" sz="1200" b="1" baseline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C 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4 ports CIO40:</a:t>
                      </a:r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 USB4.0 + </a:t>
                      </a:r>
                    </a:p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TBT4 + DP 2.0</a:t>
                      </a:r>
                    </a:p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HDMI 2.1</a:t>
                      </a:r>
                      <a:endParaRPr lang="en-US" sz="1100" b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3 ports CIO40:</a:t>
                      </a:r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 USB4.0 + </a:t>
                      </a:r>
                    </a:p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TBT4 + DP 2.</a:t>
                      </a:r>
                      <a:r>
                        <a:rPr lang="en-US" sz="1100" b="1" baseline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HDMI 2.1+</a:t>
                      </a:r>
                      <a:r>
                        <a:rPr lang="en-US" sz="1100" b="1" baseline="0">
                          <a:solidFill>
                            <a:schemeClr val="tx1"/>
                          </a:solidFill>
                        </a:rPr>
                        <a:t>eDP</a:t>
                      </a:r>
                      <a:endParaRPr lang="en-US" sz="1100" b="1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4 ports CIO40:</a:t>
                      </a:r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 USB4.0 + </a:t>
                      </a:r>
                    </a:p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TBT4 + DP 2.</a:t>
                      </a:r>
                      <a:r>
                        <a:rPr lang="en-US" sz="1100" b="1" baseline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HDMI 2.1+</a:t>
                      </a:r>
                      <a:r>
                        <a:rPr lang="en-US" sz="1100" b="1" baseline="0">
                          <a:solidFill>
                            <a:schemeClr val="tx1"/>
                          </a:solidFill>
                        </a:rPr>
                        <a:t>eDP</a:t>
                      </a:r>
                      <a:endParaRPr lang="en-US" sz="1100" b="1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4 ports CIO40:</a:t>
                      </a:r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 USB4.0 + </a:t>
                      </a:r>
                    </a:p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TBT4 + DP 2.</a:t>
                      </a:r>
                      <a:r>
                        <a:rPr lang="en-US" sz="1100" b="1" baseline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HDMI 2.1+</a:t>
                      </a:r>
                      <a:r>
                        <a:rPr lang="en-US" sz="1100" b="1" baseline="0">
                          <a:solidFill>
                            <a:schemeClr val="tx1"/>
                          </a:solidFill>
                        </a:rPr>
                        <a:t>eDP</a:t>
                      </a:r>
                      <a:endParaRPr lang="en-US" sz="1100" b="1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105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MIPI CSI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5 total / 4 concurrent </a:t>
                      </a:r>
                    </a:p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D-PHY 2.1 2.5Gbps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3 total / 2 concurrent </a:t>
                      </a:r>
                    </a:p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D-PHY 2.1 2.5Gbps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4 total / 3 concurrent </a:t>
                      </a:r>
                    </a:p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D-PHY 2.1 2.5Gbps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4 total / 3 concurrent </a:t>
                      </a:r>
                    </a:p>
                    <a:p>
                      <a:pPr marL="0" marR="0" lvl="0" indent="0" algn="ctr" defTabSz="666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D-PHY 2.1 2.5Gbps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546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PCIe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28 total lanes</a:t>
                      </a:r>
                    </a:p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x8 Gen5 (PEG IO)</a:t>
                      </a:r>
                    </a:p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x20 Gen4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12 total lanes</a:t>
                      </a:r>
                    </a:p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x4 Gen5 (PEG IO)</a:t>
                      </a:r>
                    </a:p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2x4 Gen4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12 total lanes</a:t>
                      </a:r>
                    </a:p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x4 Gen5 (PEG IO)</a:t>
                      </a:r>
                    </a:p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2x4 Gen4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20 total lanes</a:t>
                      </a:r>
                    </a:p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x12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 Gen5 (PEG IO)</a:t>
                      </a:r>
                    </a:p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2x4 Gen4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592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SATA (</a:t>
                      </a:r>
                      <a:r>
                        <a:rPr lang="en-US" sz="1200" b="1" err="1">
                          <a:solidFill>
                            <a:schemeClr val="bg2"/>
                          </a:solidFill>
                        </a:rPr>
                        <a:t>Muxed</a:t>
                      </a:r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 PCIe)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2 SATA 3.0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Removed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Removed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Removed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746084"/>
                  </a:ext>
                </a:extLst>
              </a:tr>
              <a:tr h="384592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GbE (</a:t>
                      </a:r>
                      <a:r>
                        <a:rPr lang="en-US" sz="1200" b="1" err="1">
                          <a:solidFill>
                            <a:schemeClr val="bg2"/>
                          </a:solidFill>
                        </a:rPr>
                        <a:t>Muxed</a:t>
                      </a:r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 PCIe)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1x 1GbE Port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1x 1GbE Port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1x 1GbE Port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1x 1GbE Port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592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GPIO &amp; Boot Voltages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1.8V Only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1.8V Only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1.8V Only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1.8V Only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71064"/>
                  </a:ext>
                </a:extLst>
              </a:tr>
              <a:tr h="227907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USB3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2 ports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USB3 10G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2 ports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USB3.2 10G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2 ports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USB3.2 10G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baseline="0">
                          <a:solidFill>
                            <a:schemeClr val="tx1"/>
                          </a:solidFill>
                        </a:rPr>
                        <a:t>2 ports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USB3.2 10G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907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UFS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UFS3.1 Gear4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85346"/>
                  </a:ext>
                </a:extLst>
              </a:tr>
              <a:tr h="227907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USB2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10 ports USB 2.0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8 ports USB 2.0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8 ports USB 2.0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8 ports USB 2.0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54006"/>
                  </a:ext>
                </a:extLst>
              </a:tr>
              <a:tr h="498546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CNV (</a:t>
                      </a:r>
                      <a:r>
                        <a:rPr lang="en-US" sz="1200" b="1" err="1">
                          <a:solidFill>
                            <a:schemeClr val="bg2"/>
                          </a:solidFill>
                        </a:rPr>
                        <a:t>WiFi</a:t>
                      </a:r>
                      <a:r>
                        <a:rPr lang="en-US" sz="1200" b="1">
                          <a:solidFill>
                            <a:schemeClr val="bg2"/>
                          </a:solidFill>
                        </a:rPr>
                        <a:t> / BT)</a:t>
                      </a:r>
                    </a:p>
                  </a:txBody>
                  <a:tcPr marL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802.11ax</a:t>
                      </a:r>
                      <a:r>
                        <a:rPr lang="en-US" sz="1100" b="1" baseline="0">
                          <a:solidFill>
                            <a:schemeClr val="tx1"/>
                          </a:solidFill>
                        </a:rPr>
                        <a:t> R2 w/TBDC (160+80),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 BT 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D-Phy 2.1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err="1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 7 2x2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err="1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 7 2x2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err="1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 7 2x2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29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753FF7-B993-237F-0BCC-B98DBD29A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62" y="103132"/>
            <a:ext cx="10972801" cy="883673"/>
          </a:xfrm>
        </p:spPr>
        <p:txBody>
          <a:bodyPr lIns="0" tIns="0" rIns="0" bIns="0" anchor="t">
            <a:noAutofit/>
          </a:bodyPr>
          <a:lstStyle/>
          <a:p>
            <a:pPr algn="ctr"/>
            <a:r>
              <a:rPr lang="en-US" b="1">
                <a:latin typeface="Intel Clear Light"/>
              </a:rPr>
              <a:t>RVP Architecture I/P</a:t>
            </a:r>
            <a:endParaRPr lang="en-US" b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2E1D32-AE2C-4FE4-9567-E47D75246495}"/>
              </a:ext>
            </a:extLst>
          </p:cNvPr>
          <p:cNvSpPr/>
          <p:nvPr/>
        </p:nvSpPr>
        <p:spPr>
          <a:xfrm>
            <a:off x="5122057" y="2728655"/>
            <a:ext cx="1907427" cy="138787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/>
              <a:t>RVP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267C57-CA60-4D83-BA99-AA49483DA801}"/>
              </a:ext>
            </a:extLst>
          </p:cNvPr>
          <p:cNvSpPr/>
          <p:nvPr/>
        </p:nvSpPr>
        <p:spPr>
          <a:xfrm>
            <a:off x="1516314" y="2792320"/>
            <a:ext cx="2352559" cy="1324210"/>
          </a:xfrm>
          <a:prstGeom prst="rect">
            <a:avLst/>
          </a:prstGeom>
          <a:solidFill>
            <a:srgbClr val="003C71"/>
          </a:solidFill>
          <a:ln w="9525" cap="flat" cmpd="sng" algn="ctr">
            <a:noFill/>
            <a:prstDash val="solid"/>
          </a:ln>
          <a:effectLst/>
        </p:spPr>
        <p:txBody>
          <a:bodyPr lIns="36576" rIns="36576"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400">
              <a:solidFill>
                <a:prstClr val="white"/>
              </a:solidFill>
              <a:latin typeface="Intel Clear"/>
            </a:endParaRP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PCB Type (</a:t>
            </a:r>
            <a:r>
              <a:rPr lang="de-DE" sz="1400">
                <a:solidFill>
                  <a:prstClr val="white"/>
                </a:solidFill>
                <a:latin typeface="Intel Clear"/>
                <a:sym typeface="Helvetica Neue"/>
              </a:rPr>
              <a:t>T3,</a:t>
            </a: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T4), 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0" noProof="0">
                <a:solidFill>
                  <a:prstClr val="white"/>
                </a:solidFill>
                <a:latin typeface="Intel Clear"/>
                <a:sym typeface="Helvetica Neue"/>
              </a:rPr>
              <a:t>TDP (U,P,H),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Package (U,P,H)</a:t>
            </a: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  <a:sym typeface="Helvetica Neue"/>
            </a:endParaRP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0">
                <a:solidFill>
                  <a:prstClr val="white"/>
                </a:solidFill>
                <a:latin typeface="Intel Clear"/>
                <a:sym typeface="Helvetica Neue"/>
              </a:rPr>
              <a:t>EV, FV, PPV, PnP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Platform BOM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  <a:sym typeface="Helvetica Neue"/>
            </a:endParaRP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  <a:sym typeface="Helvetica Neue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CCBFE7-4717-4E39-AB6C-5FACA9D9A180}"/>
              </a:ext>
            </a:extLst>
          </p:cNvPr>
          <p:cNvSpPr/>
          <p:nvPr/>
        </p:nvSpPr>
        <p:spPr>
          <a:xfrm>
            <a:off x="8173077" y="2723454"/>
            <a:ext cx="2502609" cy="1324211"/>
          </a:xfrm>
          <a:prstGeom prst="rect">
            <a:avLst/>
          </a:prstGeom>
          <a:solidFill>
            <a:srgbClr val="003C71"/>
          </a:solidFill>
          <a:ln w="9525" cap="flat" cmpd="sng" algn="ctr">
            <a:noFill/>
            <a:prstDash val="solid"/>
          </a:ln>
          <a:effectLst/>
        </p:spPr>
        <p:txBody>
          <a:bodyPr lIns="36576" rIns="36576"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>
                <a:solidFill>
                  <a:prstClr val="white"/>
                </a:solidFill>
                <a:latin typeface="Intel Clear"/>
              </a:rPr>
              <a:t>HSIO (PCD-P, H)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Type-C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>
                <a:solidFill>
                  <a:prstClr val="white"/>
                </a:solidFill>
                <a:latin typeface="Intel Clear"/>
              </a:rPr>
              <a:t>HDMI, eDP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Storage NVMe, USB,UFS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>
                <a:solidFill>
                  <a:prstClr val="white"/>
                </a:solidFill>
                <a:latin typeface="Intel Clear"/>
              </a:rPr>
              <a:t>Graphics</a:t>
            </a: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  <a:sym typeface="Helvetica Neue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BCF2BC-29ED-4285-83FE-36C531B2EAD1}"/>
              </a:ext>
            </a:extLst>
          </p:cNvPr>
          <p:cNvSpPr/>
          <p:nvPr/>
        </p:nvSpPr>
        <p:spPr>
          <a:xfrm>
            <a:off x="4913829" y="4703811"/>
            <a:ext cx="2502609" cy="1267358"/>
          </a:xfrm>
          <a:prstGeom prst="rect">
            <a:avLst/>
          </a:prstGeom>
          <a:solidFill>
            <a:srgbClr val="003C71"/>
          </a:solidFill>
          <a:ln w="9525" cap="flat" cmpd="sng" algn="ctr">
            <a:noFill/>
            <a:prstDash val="solid"/>
          </a:ln>
          <a:effectLst/>
        </p:spPr>
        <p:txBody>
          <a:bodyPr lIns="36576" rIns="36576"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>
                <a:solidFill>
                  <a:prstClr val="white"/>
                </a:solidFill>
                <a:latin typeface="Intel Clear"/>
              </a:rPr>
              <a:t>Memory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>
                <a:solidFill>
                  <a:prstClr val="white"/>
                </a:solidFill>
                <a:latin typeface="Intel Clear"/>
              </a:rPr>
              <a:t>DDR5 SODIMM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>
                <a:solidFill>
                  <a:prstClr val="white"/>
                </a:solidFill>
                <a:latin typeface="Intel Clear"/>
              </a:rPr>
              <a:t>CAMM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LP5x Do</a:t>
            </a:r>
            <a:r>
              <a:rPr lang="de-DE" sz="1400">
                <a:solidFill>
                  <a:prstClr val="white"/>
                </a:solidFill>
                <a:latin typeface="Intel Clear"/>
              </a:rPr>
              <a:t>wn</a:t>
            </a: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  <a:sym typeface="Helvetica Neue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02523E-8216-4B38-BBE2-3BB54441E93C}"/>
              </a:ext>
            </a:extLst>
          </p:cNvPr>
          <p:cNvSpPr/>
          <p:nvPr/>
        </p:nvSpPr>
        <p:spPr>
          <a:xfrm>
            <a:off x="4913828" y="986805"/>
            <a:ext cx="2502610" cy="1154569"/>
          </a:xfrm>
          <a:prstGeom prst="rect">
            <a:avLst/>
          </a:prstGeom>
          <a:solidFill>
            <a:srgbClr val="003C71"/>
          </a:solidFill>
          <a:ln w="9525" cap="flat" cmpd="sng" algn="ctr">
            <a:noFill/>
            <a:prstDash val="solid"/>
          </a:ln>
          <a:effectLst/>
        </p:spPr>
        <p:txBody>
          <a:bodyPr lIns="36576" rIns="36576" rtlCol="0" anchor="ctr"/>
          <a:lstStyle/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400">
              <a:solidFill>
                <a:prstClr val="white"/>
              </a:solidFill>
              <a:latin typeface="Intel Clear"/>
            </a:endParaRP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400">
              <a:solidFill>
                <a:prstClr val="white"/>
              </a:solidFill>
              <a:latin typeface="Intel Clear"/>
            </a:endParaRP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Corporate 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Premium Thin &amp; Light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Premium Thin &amp; Powerful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Slim Gaming/Creator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0">
                <a:solidFill>
                  <a:prstClr val="white"/>
                </a:solidFill>
                <a:latin typeface="Intel Clear"/>
                <a:sym typeface="Helvetica Neue"/>
              </a:rPr>
              <a:t>Chrome</a:t>
            </a: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  <a:sym typeface="Helvetica Neue"/>
            </a:endParaRP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 </a:t>
            </a: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  <a:sym typeface="Helvetica Neue"/>
            </a:endParaRP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  <a:sym typeface="Helvetica Neue"/>
            </a:endParaRPr>
          </a:p>
          <a:p>
            <a:pPr marL="0" marR="0" lvl="0" indent="0" algn="ct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125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50" grpId="0" animBg="1"/>
      <p:bldP spid="51" grpId="0" animBg="1"/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A90275-9FA1-B7D4-2DB7-5E8580F68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54" y="859218"/>
            <a:ext cx="9825625" cy="54888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38E46-F6F4-4096-ADAF-EAF5CEA4FF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4632C-4822-45E5-AFE2-C0DFBD5E0E3C}" type="slidenum">
              <a:rPr lang="en-MY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3</a:t>
            </a:fld>
            <a:endParaRPr lang="en-MY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6EF30-2BCC-4102-8924-3361BB1C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8504"/>
            <a:ext cx="4858215" cy="656695"/>
          </a:xfrm>
        </p:spPr>
        <p:txBody>
          <a:bodyPr/>
          <a:lstStyle/>
          <a:p>
            <a:r>
              <a:rPr lang="en-US"/>
              <a:t>PTL U/P/H Die Config</a:t>
            </a:r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BF3EA-83A2-4D18-A35D-91F9E177EF64}"/>
              </a:ext>
            </a:extLst>
          </p:cNvPr>
          <p:cNvSpPr/>
          <p:nvPr/>
        </p:nvSpPr>
        <p:spPr bwMode="auto">
          <a:xfrm>
            <a:off x="1463041" y="969264"/>
            <a:ext cx="4442460" cy="528480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72" tIns="45688" rIns="91372" bIns="45688" numCol="1" rtlCol="0" anchor="t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MY" sz="2000" b="0" i="0" u="none" strike="noStrike" cap="none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B421CD-2DAC-4127-8836-1F71A3EF7D16}"/>
              </a:ext>
            </a:extLst>
          </p:cNvPr>
          <p:cNvSpPr/>
          <p:nvPr/>
        </p:nvSpPr>
        <p:spPr bwMode="auto">
          <a:xfrm>
            <a:off x="5997237" y="941386"/>
            <a:ext cx="5127498" cy="528480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72" tIns="45688" rIns="91372" bIns="45688" numCol="1" rtlCol="0" anchor="t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MY" sz="2000" b="0" i="0" u="none" strike="noStrike" cap="none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33A4AA3-07CB-2D4C-B437-84AEBCDE95C0}"/>
              </a:ext>
            </a:extLst>
          </p:cNvPr>
          <p:cNvSpPr/>
          <p:nvPr/>
        </p:nvSpPr>
        <p:spPr>
          <a:xfrm>
            <a:off x="1536192" y="5418806"/>
            <a:ext cx="4293108" cy="718145"/>
          </a:xfrm>
          <a:prstGeom prst="wedgeRectCallout">
            <a:avLst>
              <a:gd name="adj1" fmla="val -17245"/>
              <a:gd name="adj2" fmla="val -49997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U:10-20; P:15-35 (28W); H 20-55W (45W) 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43395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5A62FF-74D5-4C57-8E39-4A1F80ADC68E}"/>
              </a:ext>
            </a:extLst>
          </p:cNvPr>
          <p:cNvSpPr/>
          <p:nvPr/>
        </p:nvSpPr>
        <p:spPr>
          <a:xfrm>
            <a:off x="4565829" y="1017019"/>
            <a:ext cx="3435794" cy="590233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21 Configuration !!!!!</a:t>
            </a:r>
          </a:p>
        </p:txBody>
      </p:sp>
      <p:pic>
        <p:nvPicPr>
          <p:cNvPr id="14" name="Picture 2" descr="USB 3.1 + USB Type-C™">
            <a:extLst>
              <a:ext uri="{FF2B5EF4-FFF2-40B4-BE49-F238E27FC236}">
                <a16:creationId xmlns:a16="http://schemas.microsoft.com/office/drawing/2014/main" id="{E033D87C-489E-4425-ABB1-757456D23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t="-1" r="-1" b="28218"/>
          <a:stretch/>
        </p:blipFill>
        <p:spPr bwMode="auto">
          <a:xfrm flipH="1">
            <a:off x="3636291" y="2436843"/>
            <a:ext cx="1283305" cy="81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FB80D8-A5B8-4CC5-8608-AF22391FB9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4" t="1" b="43506"/>
          <a:stretch/>
        </p:blipFill>
        <p:spPr>
          <a:xfrm rot="16038322">
            <a:off x="6890395" y="4530748"/>
            <a:ext cx="1040824" cy="10060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EB61A9-DAED-4091-BA4F-3208131140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03"/>
          <a:stretch/>
        </p:blipFill>
        <p:spPr>
          <a:xfrm rot="16200000">
            <a:off x="6950315" y="2204716"/>
            <a:ext cx="1177685" cy="430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259C07-3424-4B62-AB9D-840FF0350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12159">
            <a:off x="3666650" y="4703155"/>
            <a:ext cx="1067731" cy="7289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43357A-C901-4F17-9ABD-7CFC3B858D28}"/>
              </a:ext>
            </a:extLst>
          </p:cNvPr>
          <p:cNvSpPr/>
          <p:nvPr/>
        </p:nvSpPr>
        <p:spPr>
          <a:xfrm>
            <a:off x="3793781" y="5997254"/>
            <a:ext cx="4320361" cy="590233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Innovation (Modular I/O)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23228-4945-4AC6-842E-DD6FDFB56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851" y="1923613"/>
            <a:ext cx="2057687" cy="3743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014BE-919B-45EE-B344-2118BC3E4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015543" y="3457022"/>
            <a:ext cx="1096416" cy="613280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7211AC24-A04D-4B95-8829-87B076D21F66}"/>
              </a:ext>
            </a:extLst>
          </p:cNvPr>
          <p:cNvSpPr txBox="1">
            <a:spLocks/>
          </p:cNvSpPr>
          <p:nvPr/>
        </p:nvSpPr>
        <p:spPr>
          <a:xfrm>
            <a:off x="607484" y="411797"/>
            <a:ext cx="10756140" cy="77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ctr"/>
            <a:r>
              <a:rPr lang="en-US"/>
              <a:t>Client Silicon – TCSS Block Feature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2F6904-290F-4747-AFAD-25D3DA399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1959" y="2756677"/>
            <a:ext cx="3607176" cy="15132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401D53-3FF3-46A6-948E-697BEAD7B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4142" y="4468758"/>
            <a:ext cx="3607175" cy="13496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4D310CB-59AB-463F-B70E-238F293B4F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524" y="4528706"/>
            <a:ext cx="3478591" cy="8282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E7D057-FEA4-4C1D-B00A-DE0BB5D931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9777" y="1050322"/>
            <a:ext cx="430816" cy="4439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5E120CE-3A4A-4BD4-BF6E-8504274613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8463" y="5987158"/>
            <a:ext cx="670466" cy="6003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561935-5E89-4751-9188-F81DCC550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9777" y="1874625"/>
            <a:ext cx="3607176" cy="5316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725880C-A8B0-40B5-97D3-84472401E4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5378" y="6173022"/>
            <a:ext cx="1171575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6572B-F377-4FB0-9BBE-57A1958935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524" y="1002677"/>
            <a:ext cx="430530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45D11BF-F82B-45D6-9923-4A0019D5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67" kern="1200">
                <a:solidFill>
                  <a:schemeClr val="bg1"/>
                </a:solidFill>
                <a:latin typeface="+mn-lt"/>
                <a:ea typeface="+mn-ea"/>
                <a:cs typeface="Intel Cle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EE2556C5-CE8C-6547-B838-EA80C61A4AF7}" type="slidenum">
              <a:rPr lang="en-US" smtClean="0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6431" y="413507"/>
            <a:ext cx="12005569" cy="481386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200">
                <a:solidFill>
                  <a:srgbClr val="525252"/>
                </a:solidFill>
                <a:latin typeface="Intel Clear Light" panose="020B0404020203020204" pitchFamily="34" charset="0"/>
                <a:cs typeface="Intel Clear Light" panose="020B0404020203020204" pitchFamily="34" charset="0"/>
              </a:rPr>
              <a:t>Modular TCSS I/O Card (USB3.2/DP/eDP/HDMI)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162E265-194B-4752-A09D-0C7FD791718A}"/>
              </a:ext>
            </a:extLst>
          </p:cNvPr>
          <p:cNvSpPr/>
          <p:nvPr/>
        </p:nvSpPr>
        <p:spPr>
          <a:xfrm>
            <a:off x="8785883" y="1137757"/>
            <a:ext cx="2844799" cy="1339374"/>
          </a:xfrm>
          <a:prstGeom prst="wedgeRoundRectCallout">
            <a:avLst>
              <a:gd name="adj1" fmla="val -86177"/>
              <a:gd name="adj2" fmla="val 29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effectLst/>
                <a:latin typeface="+mj-lt"/>
              </a:rPr>
              <a:t>Dynamic module detection and I/O software &amp; firmware Framework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39CB740-FEB0-41CB-A975-00D68BBDA273}"/>
              </a:ext>
            </a:extLst>
          </p:cNvPr>
          <p:cNvSpPr/>
          <p:nvPr/>
        </p:nvSpPr>
        <p:spPr>
          <a:xfrm>
            <a:off x="8785883" y="2804243"/>
            <a:ext cx="2844799" cy="726440"/>
          </a:xfrm>
          <a:prstGeom prst="wedgeRoundRectCallout">
            <a:avLst>
              <a:gd name="adj1" fmla="val -148343"/>
              <a:gd name="adj2" fmla="val -2968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effectLst/>
                <a:latin typeface="+mj-lt"/>
              </a:rPr>
              <a:t>Modular Design Connector Pinout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769B06A-1CFB-46D2-8079-E5AA67CFBA93}"/>
              </a:ext>
            </a:extLst>
          </p:cNvPr>
          <p:cNvSpPr/>
          <p:nvPr/>
        </p:nvSpPr>
        <p:spPr>
          <a:xfrm>
            <a:off x="8824612" y="4027321"/>
            <a:ext cx="2767339" cy="726440"/>
          </a:xfrm>
          <a:prstGeom prst="wedgeRoundRectCallout">
            <a:avLst>
              <a:gd name="adj1" fmla="val -178396"/>
              <a:gd name="adj2" fmla="val -18547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effectLst/>
                <a:latin typeface="+mj-lt"/>
              </a:rPr>
              <a:t>Electrical Budget Distribution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E4631-5539-4424-849A-13AB4B08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271" y="992627"/>
            <a:ext cx="6218509" cy="5086350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EFF998E4-1857-4150-A1D4-EDD2EFBD78AB}"/>
              </a:ext>
            </a:extLst>
          </p:cNvPr>
          <p:cNvSpPr/>
          <p:nvPr/>
        </p:nvSpPr>
        <p:spPr>
          <a:xfrm>
            <a:off x="8863343" y="5236667"/>
            <a:ext cx="2767339" cy="726440"/>
          </a:xfrm>
          <a:prstGeom prst="wedgeRoundRectCallout">
            <a:avLst>
              <a:gd name="adj1" fmla="val -64812"/>
              <a:gd name="adj2" fmla="val -1108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effectLst/>
                <a:latin typeface="+mj-lt"/>
              </a:rPr>
              <a:t>Re-usable RVP module across all the platform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DF94DED-8F68-6495-EA06-F144D64D2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568390"/>
              </p:ext>
            </p:extLst>
          </p:nvPr>
        </p:nvGraphicFramePr>
        <p:xfrm>
          <a:off x="114300" y="4211935"/>
          <a:ext cx="4686300" cy="204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686406" imgH="2049725" progId="Excel.Sheet.12">
                  <p:embed/>
                </p:oleObj>
              </mc:Choice>
              <mc:Fallback>
                <p:oleObj name="Worksheet" r:id="rId4" imgW="4686406" imgH="204972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DF94DED-8F68-6495-EA06-F144D64D29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" y="4211935"/>
                        <a:ext cx="4686300" cy="204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96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8BFF2E-46CE-8A80-B65C-D31518EAF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79" y="1604434"/>
            <a:ext cx="8732495" cy="4567767"/>
          </a:xfrm>
          <a:prstGeom prst="rect">
            <a:avLst/>
          </a:pr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45D11BF-F82B-45D6-9923-4A0019D5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67" kern="1200">
                <a:solidFill>
                  <a:schemeClr val="bg1"/>
                </a:solidFill>
                <a:latin typeface="+mn-lt"/>
                <a:ea typeface="+mn-ea"/>
                <a:cs typeface="Intel Cle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EE2556C5-CE8C-6547-B838-EA80C61A4AF7}" type="slidenum">
              <a:rPr lang="en-US" smtClean="0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4655" y="839260"/>
            <a:ext cx="10972800" cy="1158240"/>
          </a:xfrm>
        </p:spPr>
        <p:txBody>
          <a:bodyPr anchor="t">
            <a:normAutofit/>
          </a:bodyPr>
          <a:lstStyle/>
          <a:p>
            <a:pPr algn="ctr"/>
            <a:r>
              <a:rPr lang="en-US"/>
              <a:t>UFS CEM AIC</a:t>
            </a:r>
          </a:p>
        </p:txBody>
      </p:sp>
    </p:spTree>
    <p:extLst>
      <p:ext uri="{BB962C8B-B14F-4D97-AF65-F5344CB8AC3E}">
        <p14:creationId xmlns:p14="http://schemas.microsoft.com/office/powerpoint/2010/main" val="8539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8A297-4C41-4444-A9C9-00A441A1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8778CB-E73F-4E5B-9C36-36FD57CF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158750"/>
            <a:ext cx="10972800" cy="1158240"/>
          </a:xfrm>
        </p:spPr>
        <p:txBody>
          <a:bodyPr/>
          <a:lstStyle/>
          <a:p>
            <a:r>
              <a:rPr lang="en-IN"/>
              <a:t>RVP U/P/H BASE SKU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E62603-4ACB-40B1-86CF-F6F09FB9BF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3068816"/>
            <a:ext cx="11777851" cy="3218862"/>
          </a:xfrm>
        </p:spPr>
        <p:txBody>
          <a:bodyPr vert="horz" lIns="0" tIns="0" rIns="0" bIns="0" rtlCol="0" anchor="t">
            <a:normAutofit/>
          </a:bodyPr>
          <a:lstStyle/>
          <a:p>
            <a:pPr marL="300355" lvl="1" indent="0">
              <a:buNone/>
            </a:pPr>
            <a:r>
              <a:rPr lang="en-IN" sz="1500" b="1"/>
              <a:t>RVP </a:t>
            </a:r>
            <a:r>
              <a:rPr lang="en-IN" sz="1500"/>
              <a:t>will be designed with superset requirement of</a:t>
            </a:r>
            <a:r>
              <a:rPr lang="en-IN" sz="1500" b="1"/>
              <a:t> PTL-P/H </a:t>
            </a:r>
            <a:r>
              <a:rPr lang="en-IN" sz="1500"/>
              <a:t>for PD </a:t>
            </a:r>
            <a:endParaRPr lang="en-US"/>
          </a:p>
          <a:p>
            <a:pPr marL="300355" lvl="1" indent="0">
              <a:buNone/>
            </a:pPr>
            <a:r>
              <a:rPr lang="en-IN" sz="1500"/>
              <a:t>RVP1 Golden Config with solder down LP5, Socket will be available for EV team</a:t>
            </a:r>
          </a:p>
          <a:p>
            <a:pPr marL="300355" lvl="1" indent="0">
              <a:buNone/>
            </a:pPr>
            <a:r>
              <a:rPr lang="en-IN" sz="1500"/>
              <a:t>RVP3 will support both high speed memory 8533 and 9600Mbps </a:t>
            </a:r>
          </a:p>
          <a:p>
            <a:pPr marL="300355" lvl="1" indent="0">
              <a:buNone/>
            </a:pPr>
            <a:r>
              <a:rPr lang="en-IN" sz="1500"/>
              <a:t>U silicon e-POR speed 6800 Mbps LP5 (RVP1) and 6400 DDR5 (RVP4)</a:t>
            </a:r>
            <a:endParaRPr lang="en-IN"/>
          </a:p>
          <a:p>
            <a:pPr marL="300355" lvl="1" indent="0">
              <a:buNone/>
            </a:pPr>
            <a:r>
              <a:rPr lang="en-IN" sz="1500"/>
              <a:t>UFS support via PCIe CEM riser card on RVP1 and RVP4</a:t>
            </a:r>
          </a:p>
          <a:p>
            <a:pPr marL="300355" lvl="1" indent="0">
              <a:buNone/>
            </a:pPr>
            <a:r>
              <a:rPr lang="en-IN" sz="1500" b="1"/>
              <a:t>Opens</a:t>
            </a:r>
          </a:p>
          <a:p>
            <a:pPr marL="643255" lvl="1" indent="-342900">
              <a:buFont typeface="Arial" panose="020B0604020202020204" pitchFamily="34" charset="0"/>
              <a:buChar char="•"/>
            </a:pPr>
            <a:r>
              <a:rPr lang="en-IN" sz="1500"/>
              <a:t>Alignment between  </a:t>
            </a:r>
            <a:r>
              <a:rPr lang="en-IN" sz="1500" err="1"/>
              <a:t>pnp</a:t>
            </a:r>
            <a:r>
              <a:rPr lang="en-IN" sz="1500"/>
              <a:t>,</a:t>
            </a:r>
            <a:endParaRPr lang="en-IN"/>
          </a:p>
          <a:p>
            <a:pPr marL="643255" lvl="1" indent="-342900">
              <a:buFont typeface="Arial" panose="020B0604020202020204" pitchFamily="34" charset="0"/>
              <a:buChar char="•"/>
            </a:pPr>
            <a:endParaRPr lang="en-IN"/>
          </a:p>
          <a:p>
            <a:pPr marL="643255" lvl="1" indent="-342900">
              <a:buFont typeface="Arial" panose="020B0604020202020204" pitchFamily="34" charset="0"/>
              <a:buChar char="•"/>
            </a:pP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097E14-134F-4EA1-A750-6B5972C40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717278"/>
              </p:ext>
            </p:extLst>
          </p:nvPr>
        </p:nvGraphicFramePr>
        <p:xfrm>
          <a:off x="273375" y="920751"/>
          <a:ext cx="11504476" cy="1832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393">
                  <a:extLst>
                    <a:ext uri="{9D8B030D-6E8A-4147-A177-3AD203B41FA5}">
                      <a16:colId xmlns:a16="http://schemas.microsoft.com/office/drawing/2014/main" val="3839776839"/>
                    </a:ext>
                  </a:extLst>
                </a:gridCol>
                <a:gridCol w="4937760">
                  <a:extLst>
                    <a:ext uri="{9D8B030D-6E8A-4147-A177-3AD203B41FA5}">
                      <a16:colId xmlns:a16="http://schemas.microsoft.com/office/drawing/2014/main" val="991418886"/>
                    </a:ext>
                  </a:extLst>
                </a:gridCol>
                <a:gridCol w="5267323">
                  <a:extLst>
                    <a:ext uri="{9D8B030D-6E8A-4147-A177-3AD203B41FA5}">
                      <a16:colId xmlns:a16="http://schemas.microsoft.com/office/drawing/2014/main" val="1921996239"/>
                    </a:ext>
                  </a:extLst>
                </a:gridCol>
              </a:tblGrid>
              <a:tr h="375175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Base RVP SKU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SKU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Remarks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305935"/>
                  </a:ext>
                </a:extLst>
              </a:tr>
              <a:tr h="282966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RVP1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PTL UPH - T3 - LP5/x Memory Down (7500Mbps)</a:t>
                      </a:r>
                      <a:endParaRPr lang="en-I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/>
                        <a:t>BOM SKUs for Chrome, PnP; Propose </a:t>
                      </a:r>
                      <a:r>
                        <a:rPr lang="en-IN" sz="1400" err="1"/>
                        <a:t>MemSD</a:t>
                      </a:r>
                      <a:r>
                        <a:rPr lang="en-IN" sz="1400"/>
                        <a:t> as Golden Config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108596"/>
                  </a:ext>
                </a:extLst>
              </a:tr>
              <a:tr h="302704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RVP2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PTL UPH - T3  - </a:t>
                      </a:r>
                      <a:r>
                        <a:rPr lang="en-IN" sz="1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dTBT</a:t>
                      </a:r>
                      <a:r>
                        <a:rPr lang="en-I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Barlow – LP5/x CAMM (7500Mbps)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I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205684"/>
                  </a:ext>
                </a:extLst>
              </a:tr>
              <a:tr h="302704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RVP3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PTL UPH - T4 – LP5/x Memory Down (8533/9600*Mbps)</a:t>
                      </a:r>
                      <a:endParaRPr lang="en-IN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/>
                        <a:t>BOM SKU for PnP and also Board SKU for PPV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656647"/>
                  </a:ext>
                </a:extLst>
              </a:tr>
              <a:tr h="339444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RVP4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PTL </a:t>
                      </a:r>
                      <a:r>
                        <a:rPr lang="en-IN" sz="1400" b="0"/>
                        <a:t>UPH</a:t>
                      </a:r>
                      <a:r>
                        <a:rPr lang="en-IN" sz="1400"/>
                        <a:t>  –T3 - DDR5 SODIMM (7200Mbps)</a:t>
                      </a:r>
                      <a:endParaRPr lang="en-IN" sz="1400" strike="sngStrike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/>
                        <a:t>also Board SKU for PPV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25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7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0C8A297-4C41-4444-A9C9-00A441A1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CA2AB6-71FF-4151-AF29-6AE20468E149}"/>
              </a:ext>
            </a:extLst>
          </p:cNvPr>
          <p:cNvSpPr/>
          <p:nvPr/>
        </p:nvSpPr>
        <p:spPr>
          <a:xfrm>
            <a:off x="4164357" y="6302592"/>
            <a:ext cx="6818448" cy="3118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T4 RVP PTL-</a:t>
            </a:r>
            <a:r>
              <a:rPr lang="en-IN">
                <a:solidFill>
                  <a:srgbClr val="00B050"/>
                </a:solidFill>
              </a:rPr>
              <a:t>P</a:t>
            </a:r>
            <a:r>
              <a:rPr lang="en-IN"/>
              <a:t>/U/H SKU</a:t>
            </a:r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054D1D4-CAFC-4457-AE43-8A75D804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455" y="350686"/>
            <a:ext cx="1602223" cy="8665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A385F7-3177-4D3B-A67D-BE5662D7B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455" y="308717"/>
            <a:ext cx="1602223" cy="9084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94FA47-09FB-43F0-9627-8AEEE33D1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1455" y="1198966"/>
            <a:ext cx="1602223" cy="903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AFAC77-707A-42C0-9FAA-7EF0E6492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649" y="1236302"/>
            <a:ext cx="1602223" cy="829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034238-1958-EB7F-F384-D99D8F0F2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07" y="50182"/>
            <a:ext cx="10774200" cy="60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0C8A297-4C41-4444-A9C9-00A441A1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CA2AB6-71FF-4151-AF29-6AE20468E149}"/>
              </a:ext>
            </a:extLst>
          </p:cNvPr>
          <p:cNvSpPr/>
          <p:nvPr/>
        </p:nvSpPr>
        <p:spPr>
          <a:xfrm>
            <a:off x="4192234" y="6218958"/>
            <a:ext cx="6818448" cy="3118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T3 RVP PTL-H/U/P SKU</a:t>
            </a:r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213DCD2-DC9A-49C4-9D43-B28EEA1B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213" y="454841"/>
            <a:ext cx="1602223" cy="621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F38BA-BF66-4134-A00D-DD4E3E74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213" y="1177019"/>
            <a:ext cx="1602223" cy="638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4A17F2-E69E-2FA6-4809-9F2D7536F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990" y="86554"/>
            <a:ext cx="10174335" cy="59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4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Custom 1">
      <a:dk1>
        <a:srgbClr val="FFFFFF"/>
      </a:dk1>
      <a:lt1>
        <a:srgbClr val="000000"/>
      </a:lt1>
      <a:dk2>
        <a:srgbClr val="525252"/>
      </a:dk2>
      <a:lt2>
        <a:srgbClr val="004A86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2199AAF6C57D41B8DEC3111EC6F0C9" ma:contentTypeVersion="3" ma:contentTypeDescription="Create a new document." ma:contentTypeScope="" ma:versionID="2abc8166e29904bbcb2951dc8df3d64c">
  <xsd:schema xmlns:xsd="http://www.w3.org/2001/XMLSchema" xmlns:xs="http://www.w3.org/2001/XMLSchema" xmlns:p="http://schemas.microsoft.com/office/2006/metadata/properties" xmlns:ns2="18b538a9-f304-438f-8b78-3a6041ca0d15" targetNamespace="http://schemas.microsoft.com/office/2006/metadata/properties" ma:root="true" ma:fieldsID="a0e5811c38a56dc0c286d276ae927556" ns2:_="">
    <xsd:import namespace="18b538a9-f304-438f-8b78-3a6041ca0d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b538a9-f304-438f-8b78-3a6041ca0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67BD05-D459-4C71-868E-2BB38FBB39D8}"/>
</file>

<file path=customXml/itemProps2.xml><?xml version="1.0" encoding="utf-8"?>
<ds:datastoreItem xmlns:ds="http://schemas.openxmlformats.org/officeDocument/2006/customXml" ds:itemID="{72B4D276-7604-4831-977C-DEA7D44F6DFF}">
  <ds:schemaRefs>
    <ds:schemaRef ds:uri="61446cf1-7a06-4661-9e59-5338e2a7858b"/>
    <ds:schemaRef ds:uri="f4eadc0f-05a6-4e48-b8a0-b1dc8bd21f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89D0710-5E4C-4E03-A106-32843EE06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13</Notes>
  <HiddenSlides>3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1_Int_PPT Template_ClearPro_16x9</vt:lpstr>
      <vt:lpstr>21_BasicWhite</vt:lpstr>
      <vt:lpstr>PTL U/P/H RVP SKU Strategy Rev 0.51</vt:lpstr>
      <vt:lpstr>RVP Architecture I/P</vt:lpstr>
      <vt:lpstr>PTL U/P/H Die Config</vt:lpstr>
      <vt:lpstr>PowerPoint Presentation</vt:lpstr>
      <vt:lpstr>Modular TCSS I/O Card (USB3.2/DP/eDP/HDMI)</vt:lpstr>
      <vt:lpstr>UFS CEM AIC</vt:lpstr>
      <vt:lpstr>RVP U/P/H BASE SKU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</vt:lpstr>
      <vt:lpstr>LSIO</vt:lpstr>
      <vt:lpstr>PTL-UPH RVP SKU List – WW49’22 (WIP – Initial list)</vt:lpstr>
      <vt:lpstr>PTL-UPH RVP schedule plan (WIP) – WW49’22</vt:lpstr>
      <vt:lpstr>PTL-UPH Kit/AIC List – WW49’22 (WIP – Initial list)</vt:lpstr>
      <vt:lpstr>PowerPoint Presentation</vt:lpstr>
      <vt:lpstr>PTL Platform I/O: U/P/H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Fulsunge, Hemant</dc:creator>
  <cp:keywords>CTPClassification=CTP_NT</cp:keywords>
  <cp:revision>17</cp:revision>
  <dcterms:created xsi:type="dcterms:W3CDTF">2019-02-28T18:39:13Z</dcterms:created>
  <dcterms:modified xsi:type="dcterms:W3CDTF">2025-05-07T06:27:29Z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84a3c123-37cc-4a18-ac40-29c75b8e040f</vt:lpwstr>
  </property>
  <property fmtid="{D5CDD505-2E9C-101B-9397-08002B2CF9AE}" pid="3" name="CTPClassification">
    <vt:lpwstr>CTP_NT</vt:lpwstr>
  </property>
  <property fmtid="{D5CDD505-2E9C-101B-9397-08002B2CF9AE}" pid="4" name="CTP_TimeStamp">
    <vt:lpwstr>2020-07-14 09:06:14Z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  <property fmtid="{D5CDD505-2E9C-101B-9397-08002B2CF9AE}" pid="8" name="ContentTypeId">
    <vt:lpwstr>0x010100BA2199AAF6C57D41B8DEC3111EC6F0C9</vt:lpwstr>
  </property>
  <property fmtid="{D5CDD505-2E9C-101B-9397-08002B2CF9AE}" pid="9" name="MediaServiceImageTags">
    <vt:lpwstr/>
  </property>
</Properties>
</file>